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  <p:sldMasterId id="214748367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y="5143500" cx="9144000"/>
  <p:notesSz cx="6858000" cy="9144000"/>
  <p:embeddedFontLst>
    <p:embeddedFont>
      <p:font typeface="Palatino Linotype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EAA4611-0BFD-40EF-8A51-279334E317C1}">
  <a:tblStyle styleId="{6EAA4611-0BFD-40EF-8A51-279334E317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font" Target="fonts/PalatinoLinotype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PalatinoLinotype-italic.fntdata"/><Relationship Id="rId50" Type="http://schemas.openxmlformats.org/officeDocument/2006/relationships/font" Target="fonts/PalatinoLinotype-bold.fntdata"/><Relationship Id="rId52" Type="http://schemas.openxmlformats.org/officeDocument/2006/relationships/font" Target="fonts/PalatinoLinotype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ba0fda66a_2_111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 February 2025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33ba0fda66a_2_1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33ba0fda66a_2_111:notes"/>
          <p:cNvSpPr/>
          <p:nvPr>
            <p:ph idx="2" type="sldImg"/>
          </p:nvPr>
        </p:nvSpPr>
        <p:spPr>
          <a:xfrm>
            <a:off x="735013" y="563563"/>
            <a:ext cx="5632450" cy="31686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33ba0fda66a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c619eda86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3c619eda86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3ba0fda66a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3ba0fda66a_2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ba0fda66a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3ba0fda66a_2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ba0fda66a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3ba0fda66a_2_1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c619eda8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c619eda8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c7a8ada7c_9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3c7a8ada7c_9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ba0fda66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3ba0fda66a_0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3ba0fda6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3ba0fda6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3c619eda8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3c619eda8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3ba0fda66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3ba0fda66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c619eda86_0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3c619eda86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bb887eaa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bb887eaa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3ba0fda66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3ba0fda66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3ba0fda66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3ba0fda66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3ba0fda66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3ba0fda66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3ba0fda66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3ba0fda66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3ba0fda66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3ba0fda66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3c7a8ada7c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3c7a8ada7c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3c7a8ada7c_9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3c7a8ada7c_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ba0fda66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ba0fda66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3ba0fda66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3ba0fda66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c619eda86_0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33c619eda8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3ba0fda66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3ba0fda66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3ba0fda66a_2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33ba0fda66a_2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32a3052a18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332a3052a1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ba0fda66a_2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33ba0fda66a_2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3ba0fda66a_2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g33ba0fda66a_2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32a3052a18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332a3052a1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32a3052a18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332a3052a1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3c619eda86_0_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33c619eda8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3c619eda86_0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33c619eda8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3c619eda8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33c619eda86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c619eda8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3c619eda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3c619eda86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g33c619eda86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3c619eda86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g33c619eda8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c619eda86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33c619eda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c619eda86_0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33c619eda8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c619eda86_0_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3c619eda86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3ba0fda66a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3ba0fda66a_2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c619eda86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3c619eda86_0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2382" y="2228849"/>
            <a:ext cx="9141618" cy="2914651"/>
          </a:xfrm>
          <a:prstGeom prst="rect">
            <a:avLst/>
          </a:prstGeom>
          <a:solidFill>
            <a:srgbClr val="FDC42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0" y="1993859"/>
            <a:ext cx="9141618" cy="139564"/>
          </a:xfrm>
          <a:prstGeom prst="rect">
            <a:avLst/>
          </a:prstGeom>
          <a:solidFill>
            <a:srgbClr val="8C1D4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413100" y="4026929"/>
            <a:ext cx="7295096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​"/>
              <a:defRPr sz="1100">
                <a:solidFill>
                  <a:schemeClr val="lt2"/>
                </a:solidFill>
              </a:defRPr>
            </a:lvl1pPr>
            <a:lvl2pPr indent="-3238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̶"/>
              <a:defRPr/>
            </a:lvl5pPr>
            <a:lvl6pPr indent="-3175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2" type="subTitle"/>
          </p:nvPr>
        </p:nvSpPr>
        <p:spPr>
          <a:xfrm>
            <a:off x="410766" y="3713723"/>
            <a:ext cx="7295096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​"/>
              <a:defRPr sz="15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•"/>
              <a:defRPr/>
            </a:lvl2pPr>
            <a:lvl3pPr lvl="2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‒"/>
              <a:defRPr/>
            </a:lvl3pPr>
            <a:lvl4pPr lvl="3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̶"/>
              <a:defRPr/>
            </a:lvl5pPr>
            <a:lvl6pPr lvl="5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lvl="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lvl="7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lvl="8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413956" y="3115107"/>
            <a:ext cx="7295096" cy="5078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Arial"/>
              <a:buNone/>
              <a:defRPr sz="33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/>
        </p:nvSpPr>
        <p:spPr>
          <a:xfrm>
            <a:off x="410766" y="677967"/>
            <a:ext cx="3377127" cy="230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CDC, MoIB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rizona State University on Collegepedia"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36101" y="206970"/>
            <a:ext cx="869703" cy="37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416052" y="129159"/>
            <a:ext cx="7620049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416052" y="1628100"/>
            <a:ext cx="1863491" cy="1223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​"/>
              <a:defRPr/>
            </a:lvl1pPr>
            <a:lvl2pPr indent="-3238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̶"/>
              <a:defRPr/>
            </a:lvl5pPr>
            <a:lvl6pPr indent="-3175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16053" y="77364"/>
            <a:ext cx="7620049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667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​"/>
              <a:defRPr b="0" sz="600"/>
            </a:lvl1pPr>
            <a:lvl2pPr indent="-3238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̶"/>
              <a:defRPr/>
            </a:lvl5pPr>
            <a:lvl6pPr indent="-3175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p Left">
  <p:cSld name="Top Lef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416052" y="1279922"/>
            <a:ext cx="2859786" cy="521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8"/>
          <p:cNvSpPr/>
          <p:nvPr/>
        </p:nvSpPr>
        <p:spPr>
          <a:xfrm>
            <a:off x="8484394" y="4874066"/>
            <a:ext cx="244126" cy="10387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667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​"/>
              <a:defRPr b="0" sz="600"/>
            </a:lvl1pPr>
            <a:lvl2pPr indent="-3238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̶"/>
              <a:defRPr/>
            </a:lvl5pPr>
            <a:lvl6pPr indent="-3175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d Left">
  <p:cSld name="Mid Lef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416052" y="2283210"/>
            <a:ext cx="3799332" cy="5770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2743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9"/>
          <p:cNvSpPr/>
          <p:nvPr/>
        </p:nvSpPr>
        <p:spPr>
          <a:xfrm>
            <a:off x="8484394" y="4874066"/>
            <a:ext cx="244126" cy="10387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9"/>
          <p:cNvSpPr txBox="1"/>
          <p:nvPr>
            <p:ph idx="1" type="body"/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667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​"/>
              <a:defRPr b="0" sz="600"/>
            </a:lvl1pPr>
            <a:lvl2pPr indent="-3238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̶"/>
              <a:defRPr/>
            </a:lvl5pPr>
            <a:lvl6pPr indent="-3175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title"/>
          </p:nvPr>
        </p:nvSpPr>
        <p:spPr>
          <a:xfrm>
            <a:off x="416052" y="3435351"/>
            <a:ext cx="8311896" cy="5078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20"/>
          <p:cNvSpPr/>
          <p:nvPr/>
        </p:nvSpPr>
        <p:spPr>
          <a:xfrm>
            <a:off x="8484394" y="4874066"/>
            <a:ext cx="244126" cy="10387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667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​"/>
              <a:defRPr b="0" sz="600"/>
            </a:lvl1pPr>
            <a:lvl2pPr indent="-3238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̶"/>
              <a:defRPr/>
            </a:lvl5pPr>
            <a:lvl6pPr indent="-3175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1129284" y="2667172"/>
            <a:ext cx="6885432" cy="39241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" type="subTitle"/>
          </p:nvPr>
        </p:nvSpPr>
        <p:spPr>
          <a:xfrm>
            <a:off x="1129284" y="3213473"/>
            <a:ext cx="6885432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7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2" name="Google Shape;92;p21"/>
          <p:cNvSpPr/>
          <p:nvPr/>
        </p:nvSpPr>
        <p:spPr>
          <a:xfrm>
            <a:off x="8484394" y="4874066"/>
            <a:ext cx="244126" cy="10387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667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​"/>
              <a:defRPr b="0" sz="600"/>
            </a:lvl1pPr>
            <a:lvl2pPr indent="-3238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̶"/>
              <a:defRPr/>
            </a:lvl5pPr>
            <a:lvl6pPr indent="-3175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4" showMasterSp="0">
  <p:cSld name="1/4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/>
          <p:nvPr/>
        </p:nvSpPr>
        <p:spPr>
          <a:xfrm>
            <a:off x="2560320" y="0"/>
            <a:ext cx="6583680" cy="5143500"/>
          </a:xfrm>
          <a:prstGeom prst="rect">
            <a:avLst/>
          </a:prstGeom>
          <a:solidFill>
            <a:srgbClr val="EFFCE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0F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"/>
          <p:cNvSpPr/>
          <p:nvPr/>
        </p:nvSpPr>
        <p:spPr>
          <a:xfrm>
            <a:off x="8484394" y="4874066"/>
            <a:ext cx="244126" cy="10387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"/>
          <p:cNvSpPr txBox="1"/>
          <p:nvPr>
            <p:ph type="title"/>
          </p:nvPr>
        </p:nvSpPr>
        <p:spPr>
          <a:xfrm>
            <a:off x="416052" y="2058277"/>
            <a:ext cx="1885950" cy="57708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" type="subTitle"/>
          </p:nvPr>
        </p:nvSpPr>
        <p:spPr>
          <a:xfrm>
            <a:off x="416052" y="2744733"/>
            <a:ext cx="1885950" cy="415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7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9" name="Google Shape;99;p22"/>
          <p:cNvSpPr txBox="1"/>
          <p:nvPr>
            <p:ph idx="2" type="body"/>
          </p:nvPr>
        </p:nvSpPr>
        <p:spPr>
          <a:xfrm>
            <a:off x="416051" y="31198"/>
            <a:ext cx="1885951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667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​"/>
              <a:defRPr b="0" sz="600"/>
            </a:lvl1pPr>
            <a:lvl2pPr indent="-3238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̶"/>
              <a:defRPr/>
            </a:lvl5pPr>
            <a:lvl6pPr indent="-3175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/>
        </p:txBody>
      </p:sp>
      <p:sp>
        <p:nvSpPr>
          <p:cNvPr id="100" name="Google Shape;100;p22"/>
          <p:cNvSpPr txBox="1"/>
          <p:nvPr/>
        </p:nvSpPr>
        <p:spPr>
          <a:xfrm>
            <a:off x="6962606" y="4874065"/>
            <a:ext cx="1413848" cy="1038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Government of Khyber Pakhtunkhwa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22"/>
          <p:cNvCxnSpPr/>
          <p:nvPr/>
        </p:nvCxnSpPr>
        <p:spPr>
          <a:xfrm>
            <a:off x="416052" y="703033"/>
            <a:ext cx="188595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3" showMasterSp="0">
  <p:cSld name="1/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/>
          <p:nvPr/>
        </p:nvSpPr>
        <p:spPr>
          <a:xfrm>
            <a:off x="3273552" y="0"/>
            <a:ext cx="5870448" cy="5143500"/>
          </a:xfrm>
          <a:prstGeom prst="rect">
            <a:avLst/>
          </a:prstGeom>
          <a:solidFill>
            <a:srgbClr val="EFFCE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0F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/>
          <p:nvPr/>
        </p:nvSpPr>
        <p:spPr>
          <a:xfrm>
            <a:off x="8484394" y="4874066"/>
            <a:ext cx="244126" cy="10387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3"/>
          <p:cNvSpPr txBox="1"/>
          <p:nvPr>
            <p:ph type="title"/>
          </p:nvPr>
        </p:nvSpPr>
        <p:spPr>
          <a:xfrm>
            <a:off x="416052" y="2058277"/>
            <a:ext cx="2599182" cy="57708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" type="subTitle"/>
          </p:nvPr>
        </p:nvSpPr>
        <p:spPr>
          <a:xfrm>
            <a:off x="416051" y="2744733"/>
            <a:ext cx="2599181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7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7" name="Google Shape;107;p23"/>
          <p:cNvSpPr txBox="1"/>
          <p:nvPr>
            <p:ph idx="2" type="body"/>
          </p:nvPr>
        </p:nvSpPr>
        <p:spPr>
          <a:xfrm>
            <a:off x="416051" y="31198"/>
            <a:ext cx="2599183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667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​"/>
              <a:defRPr b="0" sz="600"/>
            </a:lvl1pPr>
            <a:lvl2pPr indent="-3238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̶"/>
              <a:defRPr/>
            </a:lvl5pPr>
            <a:lvl6pPr indent="-3175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/>
        </p:txBody>
      </p:sp>
      <p:pic>
        <p:nvPicPr>
          <p:cNvPr id="108" name="Google Shape;10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2371" y="55550"/>
            <a:ext cx="628088" cy="64510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3"/>
          <p:cNvSpPr txBox="1"/>
          <p:nvPr/>
        </p:nvSpPr>
        <p:spPr>
          <a:xfrm>
            <a:off x="6962606" y="4874065"/>
            <a:ext cx="1413848" cy="1038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Government of Khyber Pakhtunkhwa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23"/>
          <p:cNvCxnSpPr/>
          <p:nvPr/>
        </p:nvCxnSpPr>
        <p:spPr>
          <a:xfrm>
            <a:off x="3503414" y="703033"/>
            <a:ext cx="522579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1" name="Google Shape;111;p23"/>
          <p:cNvCxnSpPr/>
          <p:nvPr/>
        </p:nvCxnSpPr>
        <p:spPr>
          <a:xfrm>
            <a:off x="416052" y="703033"/>
            <a:ext cx="259918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" showMasterSp="0">
  <p:cSld name="1/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/>
          <p:nvPr/>
        </p:nvSpPr>
        <p:spPr>
          <a:xfrm>
            <a:off x="4569714" y="0"/>
            <a:ext cx="4574286" cy="5143500"/>
          </a:xfrm>
          <a:prstGeom prst="rect">
            <a:avLst/>
          </a:prstGeom>
          <a:solidFill>
            <a:srgbClr val="EFFCE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0F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8484394" y="4874066"/>
            <a:ext cx="244126" cy="10387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4"/>
          <p:cNvSpPr txBox="1"/>
          <p:nvPr>
            <p:ph type="title"/>
          </p:nvPr>
        </p:nvSpPr>
        <p:spPr>
          <a:xfrm>
            <a:off x="416052" y="389258"/>
            <a:ext cx="3799332" cy="28854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" type="subTitle"/>
          </p:nvPr>
        </p:nvSpPr>
        <p:spPr>
          <a:xfrm>
            <a:off x="416054" y="732353"/>
            <a:ext cx="3799332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7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17" name="Google Shape;117;p24"/>
          <p:cNvSpPr txBox="1"/>
          <p:nvPr>
            <p:ph idx="2" type="body"/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667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​"/>
              <a:defRPr b="0" sz="600"/>
            </a:lvl1pPr>
            <a:lvl2pPr indent="-3238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̶"/>
              <a:defRPr/>
            </a:lvl5pPr>
            <a:lvl6pPr indent="-3175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/>
        </p:txBody>
      </p:sp>
      <p:pic>
        <p:nvPicPr>
          <p:cNvPr id="118" name="Google Shape;11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2371" y="55550"/>
            <a:ext cx="628088" cy="64510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 txBox="1"/>
          <p:nvPr/>
        </p:nvSpPr>
        <p:spPr>
          <a:xfrm>
            <a:off x="6962606" y="4874065"/>
            <a:ext cx="1413848" cy="1038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Government of Khyber Pakhtunkhwa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" name="Google Shape;120;p24"/>
          <p:cNvCxnSpPr/>
          <p:nvPr/>
        </p:nvCxnSpPr>
        <p:spPr>
          <a:xfrm>
            <a:off x="4929878" y="703033"/>
            <a:ext cx="379933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1" name="Google Shape;121;p24"/>
          <p:cNvCxnSpPr/>
          <p:nvPr/>
        </p:nvCxnSpPr>
        <p:spPr>
          <a:xfrm>
            <a:off x="416052" y="703033"/>
            <a:ext cx="379933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2" name="Google Shape;122;p24"/>
          <p:cNvCxnSpPr/>
          <p:nvPr/>
        </p:nvCxnSpPr>
        <p:spPr>
          <a:xfrm>
            <a:off x="416052" y="703033"/>
            <a:ext cx="379933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/3" showMasterSp="0">
  <p:cSld name="2/3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type="title"/>
          </p:nvPr>
        </p:nvSpPr>
        <p:spPr>
          <a:xfrm>
            <a:off x="416052" y="389258"/>
            <a:ext cx="5225796" cy="28854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5"/>
          <p:cNvSpPr/>
          <p:nvPr/>
        </p:nvSpPr>
        <p:spPr>
          <a:xfrm>
            <a:off x="5872734" y="0"/>
            <a:ext cx="3271266" cy="5143500"/>
          </a:xfrm>
          <a:prstGeom prst="rect">
            <a:avLst/>
          </a:prstGeom>
          <a:solidFill>
            <a:srgbClr val="EFFCE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0F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5"/>
          <p:cNvSpPr/>
          <p:nvPr/>
        </p:nvSpPr>
        <p:spPr>
          <a:xfrm>
            <a:off x="8484394" y="4874066"/>
            <a:ext cx="244126" cy="10387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5"/>
          <p:cNvSpPr txBox="1"/>
          <p:nvPr>
            <p:ph idx="1" type="subTitle"/>
          </p:nvPr>
        </p:nvSpPr>
        <p:spPr>
          <a:xfrm>
            <a:off x="416054" y="732353"/>
            <a:ext cx="5225796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7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8" name="Google Shape;128;p25"/>
          <p:cNvSpPr txBox="1"/>
          <p:nvPr>
            <p:ph idx="2" type="body"/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667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​"/>
              <a:defRPr b="0" sz="600"/>
            </a:lvl1pPr>
            <a:lvl2pPr indent="-3238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̶"/>
              <a:defRPr/>
            </a:lvl5pPr>
            <a:lvl6pPr indent="-3175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/>
        </p:txBody>
      </p:sp>
      <p:pic>
        <p:nvPicPr>
          <p:cNvPr id="129" name="Google Shape;12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2371" y="55550"/>
            <a:ext cx="628088" cy="645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6962606" y="4874065"/>
            <a:ext cx="1413848" cy="1038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Government of Khyber Pakhtunkhwa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25"/>
          <p:cNvCxnSpPr/>
          <p:nvPr/>
        </p:nvCxnSpPr>
        <p:spPr>
          <a:xfrm>
            <a:off x="6130028" y="703033"/>
            <a:ext cx="259918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2" name="Google Shape;132;p25"/>
          <p:cNvCxnSpPr/>
          <p:nvPr/>
        </p:nvCxnSpPr>
        <p:spPr>
          <a:xfrm>
            <a:off x="416052" y="703033"/>
            <a:ext cx="522579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3" name="Google Shape;133;p25"/>
          <p:cNvCxnSpPr/>
          <p:nvPr/>
        </p:nvCxnSpPr>
        <p:spPr>
          <a:xfrm>
            <a:off x="416052" y="703033"/>
            <a:ext cx="522579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/4 " showMasterSp="0">
  <p:cSld name="3/4 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/>
          <p:nvPr/>
        </p:nvSpPr>
        <p:spPr>
          <a:xfrm>
            <a:off x="6586062" y="0"/>
            <a:ext cx="2557938" cy="5143500"/>
          </a:xfrm>
          <a:prstGeom prst="rect">
            <a:avLst/>
          </a:prstGeom>
          <a:solidFill>
            <a:srgbClr val="EFFCE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0F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8484394" y="4874066"/>
            <a:ext cx="244126" cy="10387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fld id="{00000000-1234-1234-1234-123412341234}" type="slidenum">
              <a:rPr b="0" i="0" lang="en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6"/>
          <p:cNvSpPr txBox="1"/>
          <p:nvPr>
            <p:ph type="title"/>
          </p:nvPr>
        </p:nvSpPr>
        <p:spPr>
          <a:xfrm>
            <a:off x="416052" y="389258"/>
            <a:ext cx="5939028" cy="28854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" type="subTitle"/>
          </p:nvPr>
        </p:nvSpPr>
        <p:spPr>
          <a:xfrm>
            <a:off x="416054" y="732353"/>
            <a:ext cx="5939028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7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9" name="Google Shape;139;p26"/>
          <p:cNvSpPr txBox="1"/>
          <p:nvPr>
            <p:ph idx="2" type="body"/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667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​"/>
              <a:defRPr b="0" sz="600"/>
            </a:lvl1pPr>
            <a:lvl2pPr indent="-3238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̶"/>
              <a:defRPr/>
            </a:lvl5pPr>
            <a:lvl6pPr indent="-3175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/>
        </p:txBody>
      </p:sp>
      <p:pic>
        <p:nvPicPr>
          <p:cNvPr id="140" name="Google Shape;14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2371" y="55550"/>
            <a:ext cx="628088" cy="64510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/>
          <p:nvPr/>
        </p:nvSpPr>
        <p:spPr>
          <a:xfrm>
            <a:off x="6962606" y="4874065"/>
            <a:ext cx="1413848" cy="1038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Government of Khyber Pakhtunkhwa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26"/>
          <p:cNvCxnSpPr/>
          <p:nvPr/>
        </p:nvCxnSpPr>
        <p:spPr>
          <a:xfrm>
            <a:off x="6839896" y="703033"/>
            <a:ext cx="188595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3" name="Google Shape;143;p26"/>
          <p:cNvCxnSpPr/>
          <p:nvPr/>
        </p:nvCxnSpPr>
        <p:spPr>
          <a:xfrm>
            <a:off x="416052" y="703033"/>
            <a:ext cx="593902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line" showMasterSp="0">
  <p:cSld name="3-lin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/>
          <p:nvPr/>
        </p:nvSpPr>
        <p:spPr>
          <a:xfrm>
            <a:off x="8484394" y="4874066"/>
            <a:ext cx="244126" cy="10387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7"/>
          <p:cNvSpPr txBox="1"/>
          <p:nvPr>
            <p:ph type="title"/>
          </p:nvPr>
        </p:nvSpPr>
        <p:spPr>
          <a:xfrm>
            <a:off x="416053" y="391478"/>
            <a:ext cx="7620049" cy="28854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416051" y="31198"/>
            <a:ext cx="2882504" cy="92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667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​"/>
              <a:defRPr b="0" sz="600"/>
            </a:lvl1pPr>
            <a:lvl2pPr indent="-3238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̶"/>
              <a:defRPr/>
            </a:lvl5pPr>
            <a:lvl6pPr indent="-3175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/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2371" y="55550"/>
            <a:ext cx="628088" cy="64510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6962606" y="4874065"/>
            <a:ext cx="1413848" cy="1038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Government of Khyber Pakhtunkhwa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" name="Google Shape;150;p27"/>
          <p:cNvCxnSpPr/>
          <p:nvPr/>
        </p:nvCxnSpPr>
        <p:spPr>
          <a:xfrm>
            <a:off x="416052" y="703033"/>
            <a:ext cx="831718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" showMasterSp="0">
  <p:cSld name="End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3700" y="1674965"/>
            <a:ext cx="1659460" cy="1704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d" showMasterSp="0">
  <p:cSld name="1_End">
    <p:bg>
      <p:bgPr>
        <a:solidFill>
          <a:srgbClr val="DBDBDB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178594" y="-64724"/>
            <a:ext cx="8501063" cy="52625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5C26"/>
              </a:buClr>
              <a:buSzPts val="3000"/>
              <a:buFont typeface="Arial"/>
              <a:buNone/>
              <a:defRPr sz="3000">
                <a:solidFill>
                  <a:srgbClr val="275C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314325" y="1183482"/>
            <a:ext cx="8501063" cy="34599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1200"/>
              <a:buChar char="​"/>
              <a:defRPr/>
            </a:lvl1pPr>
            <a:lvl2pPr indent="-3111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Noto Sans Symbols"/>
              <a:buChar char="−"/>
              <a:defRPr/>
            </a:lvl2pPr>
            <a:lvl3pPr indent="-3111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1300"/>
              <a:buChar char="‒"/>
              <a:defRPr/>
            </a:lvl3pPr>
            <a:lvl4pPr indent="-3048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62626"/>
              </a:buClr>
              <a:buSzPts val="1200"/>
              <a:buChar char="̶"/>
              <a:defRPr/>
            </a:lvl5pPr>
            <a:lvl6pPr indent="-3175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idx="10" type="dt"/>
          </p:nvPr>
        </p:nvSpPr>
        <p:spPr>
          <a:xfrm>
            <a:off x="314325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12" type="sldNum"/>
          </p:nvPr>
        </p:nvSpPr>
        <p:spPr>
          <a:xfrm>
            <a:off x="6757988" y="476964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30"/>
          <p:cNvSpPr txBox="1"/>
          <p:nvPr>
            <p:ph idx="2" type="body"/>
          </p:nvPr>
        </p:nvSpPr>
        <p:spPr>
          <a:xfrm>
            <a:off x="314325" y="721519"/>
            <a:ext cx="8501063" cy="384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i="1" sz="1800"/>
            </a:lvl1pPr>
            <a:lvl2pPr indent="-32385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•"/>
              <a:defRPr/>
            </a:lvl2pPr>
            <a:lvl3pPr indent="-32385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‒"/>
              <a:defRPr/>
            </a:lvl3pPr>
            <a:lvl4pPr indent="-317500" lvl="3" marL="1828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̶"/>
              <a:defRPr/>
            </a:lvl5pPr>
            <a:lvl6pPr indent="-317500" lvl="5" marL="27432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indent="-317500" lvl="6" marL="3200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indent="-317500" lvl="7" marL="3657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indent="-317500" lvl="8" marL="41148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16052" y="129159"/>
            <a:ext cx="7620049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16052" y="1628100"/>
            <a:ext cx="1863491" cy="1223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Quattrocento Sans"/>
              <a:buChar char="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‒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̶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200"/>
              <a:buFont typeface="Arial"/>
              <a:buChar char="▫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8260192" y="4777179"/>
            <a:ext cx="466474" cy="1038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W. P. Carey</a:t>
            </a:r>
            <a:endParaRPr sz="1100"/>
          </a:p>
        </p:txBody>
      </p:sp>
      <p:cxnSp>
        <p:nvCxnSpPr>
          <p:cNvPr id="54" name="Google Shape;54;p13"/>
          <p:cNvCxnSpPr/>
          <p:nvPr/>
        </p:nvCxnSpPr>
        <p:spPr>
          <a:xfrm>
            <a:off x="416052" y="751159"/>
            <a:ext cx="8317182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rizona State University on Collegepedia"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36101" y="206970"/>
            <a:ext cx="869703" cy="37179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026">
          <p15:clr>
            <a:srgbClr val="5ACBF0"/>
          </p15:clr>
        </p15:guide>
        <p15:guide id="2" orient="horz" pos="2934">
          <p15:clr>
            <a:srgbClr val="5ACBF0"/>
          </p15:clr>
        </p15:guide>
        <p15:guide id="3" orient="horz" pos="806">
          <p15:clr>
            <a:srgbClr val="F26B43"/>
          </p15:clr>
        </p15:guide>
        <p15:guide id="4" pos="5497">
          <p15:clr>
            <a:srgbClr val="F26B43"/>
          </p15:clr>
        </p15:guide>
        <p15:guide id="5" pos="259">
          <p15:clr>
            <a:srgbClr val="F26B43"/>
          </p15:clr>
        </p15:guide>
        <p15:guide id="6" orient="horz" pos="304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1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Relationship Id="rId5" Type="http://schemas.openxmlformats.org/officeDocument/2006/relationships/image" Target="../media/image47.png"/><Relationship Id="rId6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62.png"/><Relationship Id="rId6" Type="http://schemas.openxmlformats.org/officeDocument/2006/relationships/image" Target="../media/image54.png"/><Relationship Id="rId7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62.png"/><Relationship Id="rId6" Type="http://schemas.openxmlformats.org/officeDocument/2006/relationships/image" Target="../media/image54.png"/><Relationship Id="rId7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285750" y="4229100"/>
            <a:ext cx="7295096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2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  <a:t>22 Feb, 2025 (Group 4)</a:t>
            </a:r>
            <a:endParaRPr/>
          </a:p>
        </p:txBody>
      </p:sp>
      <p:sp>
        <p:nvSpPr>
          <p:cNvPr id="168" name="Google Shape;168;p31"/>
          <p:cNvSpPr txBox="1"/>
          <p:nvPr>
            <p:ph type="title"/>
          </p:nvPr>
        </p:nvSpPr>
        <p:spPr>
          <a:xfrm>
            <a:off x="285750" y="3480147"/>
            <a:ext cx="6958394" cy="507831"/>
          </a:xfrm>
          <a:prstGeom prst="rect">
            <a:avLst/>
          </a:prstGeom>
          <a:solidFill>
            <a:srgbClr val="FDC427"/>
          </a:solidFill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3300"/>
              <a:buFont typeface="Arial"/>
              <a:buNone/>
            </a:pPr>
            <a:r>
              <a:rPr lang="en">
                <a:solidFill>
                  <a:srgbClr val="00341B"/>
                </a:solidFill>
              </a:rPr>
              <a:t>Predicting Emerging Food Trends</a:t>
            </a:r>
            <a:endParaRPr/>
          </a:p>
        </p:txBody>
      </p:sp>
      <p:sp>
        <p:nvSpPr>
          <p:cNvPr id="169" name="Google Shape;169;p31"/>
          <p:cNvSpPr/>
          <p:nvPr/>
        </p:nvSpPr>
        <p:spPr>
          <a:xfrm>
            <a:off x="285750" y="628650"/>
            <a:ext cx="2457450" cy="457200"/>
          </a:xfrm>
          <a:prstGeom prst="rect">
            <a:avLst/>
          </a:prstGeom>
          <a:solidFill>
            <a:schemeClr val="lt1"/>
          </a:solidFill>
          <a:ln cap="sq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1"/>
          <p:cNvSpPr txBox="1"/>
          <p:nvPr/>
        </p:nvSpPr>
        <p:spPr>
          <a:xfrm>
            <a:off x="142875" y="4654888"/>
            <a:ext cx="8858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latino Linotype"/>
                <a:ea typeface="Palatino Linotype"/>
                <a:cs typeface="Palatino Linotype"/>
                <a:sym typeface="Palatino Linotype"/>
              </a:rPr>
              <a:t>I Han Chien </a:t>
            </a:r>
            <a:r>
              <a:rPr b="0" i="0" lang="en" sz="1400" u="none" cap="none" strike="noStrike">
                <a:solidFill>
                  <a:srgbClr val="000000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- Jinger Chen - S Shujahat Ali – Neil Dilawari - Nikita Pawar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416052" y="129159"/>
            <a:ext cx="762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400">
                <a:solidFill>
                  <a:srgbClr val="00341B"/>
                </a:solidFill>
              </a:rPr>
              <a:t>Why Philadelphia</a:t>
            </a:r>
            <a:endParaRPr sz="2200"/>
          </a:p>
        </p:txBody>
      </p:sp>
      <p:cxnSp>
        <p:nvCxnSpPr>
          <p:cNvPr id="239" name="Google Shape;239;p40"/>
          <p:cNvCxnSpPr/>
          <p:nvPr/>
        </p:nvCxnSpPr>
        <p:spPr>
          <a:xfrm>
            <a:off x="1200150" y="4914900"/>
            <a:ext cx="6669300" cy="0"/>
          </a:xfrm>
          <a:prstGeom prst="straightConnector1">
            <a:avLst/>
          </a:prstGeom>
          <a:noFill/>
          <a:ln cap="flat" cmpd="sng" w="38100">
            <a:solidFill>
              <a:srgbClr val="00550B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" name="Google Shape;240;p40"/>
          <p:cNvSpPr txBox="1"/>
          <p:nvPr>
            <p:ph idx="12" type="sldNum"/>
          </p:nvPr>
        </p:nvSpPr>
        <p:spPr>
          <a:xfrm>
            <a:off x="8743950" y="4735974"/>
            <a:ext cx="22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40"/>
          <p:cNvSpPr txBox="1"/>
          <p:nvPr/>
        </p:nvSpPr>
        <p:spPr>
          <a:xfrm>
            <a:off x="0" y="4392216"/>
            <a:ext cx="9144000" cy="531000"/>
          </a:xfrm>
          <a:prstGeom prst="rect">
            <a:avLst/>
          </a:prstGeom>
          <a:solidFill>
            <a:srgbClr val="00341B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🌆 </a:t>
            </a:r>
            <a:r>
              <a:rPr b="1" lang="en" sz="1500">
                <a:solidFill>
                  <a:schemeClr val="lt1"/>
                </a:solidFill>
              </a:rPr>
              <a:t>Diverse culinary landscape</a:t>
            </a:r>
            <a:r>
              <a:rPr lang="en" sz="1500">
                <a:solidFill>
                  <a:schemeClr val="lt1"/>
                </a:solidFill>
              </a:rPr>
              <a:t> + 📈 </a:t>
            </a:r>
            <a:r>
              <a:rPr b="1" lang="en" sz="1500">
                <a:solidFill>
                  <a:schemeClr val="lt1"/>
                </a:solidFill>
              </a:rPr>
              <a:t>Trend adoption hub</a:t>
            </a:r>
            <a:r>
              <a:rPr lang="en" sz="1500">
                <a:solidFill>
                  <a:schemeClr val="lt1"/>
                </a:solidFill>
              </a:rPr>
              <a:t> + 🛒 </a:t>
            </a:r>
            <a:r>
              <a:rPr b="1" lang="en" sz="1500">
                <a:solidFill>
                  <a:schemeClr val="lt1"/>
                </a:solidFill>
              </a:rPr>
              <a:t>Rich data availability</a:t>
            </a:r>
            <a:r>
              <a:rPr lang="en" sz="1500">
                <a:solidFill>
                  <a:schemeClr val="lt1"/>
                </a:solidFill>
              </a:rPr>
              <a:t> → 🚀 </a:t>
            </a:r>
            <a:r>
              <a:rPr b="1" lang="en" sz="1500">
                <a:solidFill>
                  <a:schemeClr val="lt1"/>
                </a:solidFill>
              </a:rPr>
              <a:t>Ideal city for food trend prediction!</a:t>
            </a:r>
            <a:endParaRPr sz="2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40"/>
          <p:cNvSpPr txBox="1"/>
          <p:nvPr/>
        </p:nvSpPr>
        <p:spPr>
          <a:xfrm>
            <a:off x="100850" y="849000"/>
            <a:ext cx="9144000" cy="3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41B"/>
                </a:solidFill>
              </a:rPr>
              <a:t>Diverse Food Scene &amp; Cultural Fusion</a:t>
            </a:r>
            <a:endParaRPr b="1" sz="22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Home to iconic dishes</a:t>
            </a:r>
            <a:r>
              <a:rPr lang="en" sz="1300">
                <a:solidFill>
                  <a:schemeClr val="dk1"/>
                </a:solidFill>
              </a:rPr>
              <a:t> – Philly Cheesesteak, Roast Pork Sandwiches, Soft Pretzels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Ethnic Diversity</a:t>
            </a:r>
            <a:r>
              <a:rPr lang="en" sz="1300">
                <a:solidFill>
                  <a:schemeClr val="dk1"/>
                </a:solidFill>
              </a:rPr>
              <a:t> – Rich influence from </a:t>
            </a:r>
            <a:r>
              <a:rPr b="1" lang="en" sz="1300">
                <a:solidFill>
                  <a:schemeClr val="dk1"/>
                </a:solidFill>
              </a:rPr>
              <a:t>immigrant communities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Thriving Restaurant Industry &amp; Trend Adoption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Over 6,000 restaurants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300">
                <a:solidFill>
                  <a:schemeClr val="dk1"/>
                </a:solidFill>
              </a:rPr>
              <a:t>– A </a:t>
            </a:r>
            <a:r>
              <a:rPr b="1" lang="en" sz="1300">
                <a:solidFill>
                  <a:schemeClr val="dk1"/>
                </a:solidFill>
              </a:rPr>
              <a:t>mix of Michelin-starred venues, family-owned spots, and fast-casual innovators</a:t>
            </a:r>
            <a:r>
              <a:rPr lang="en" sz="1300">
                <a:solidFill>
                  <a:schemeClr val="dk1"/>
                </a:solidFill>
              </a:rPr>
              <a:t>.</a:t>
            </a:r>
            <a:br>
              <a:rPr lang="en" sz="1300">
                <a:solidFill>
                  <a:schemeClr val="dk1"/>
                </a:solidFill>
              </a:rPr>
            </a:br>
            <a:r>
              <a:rPr lang="en" sz="1300">
                <a:solidFill>
                  <a:schemeClr val="dk1"/>
                </a:solidFill>
              </a:rPr>
              <a:t>Philly often </a:t>
            </a:r>
            <a:r>
              <a:rPr b="1" lang="en" sz="1300">
                <a:solidFill>
                  <a:schemeClr val="dk1"/>
                </a:solidFill>
              </a:rPr>
              <a:t>adopts national food trends</a:t>
            </a:r>
            <a:r>
              <a:rPr lang="en" sz="1300">
                <a:solidFill>
                  <a:schemeClr val="dk1"/>
                </a:solidFill>
              </a:rPr>
              <a:t> early (e.g., plant-based dining, artisanal bread, and Korean BBQ).</a:t>
            </a:r>
            <a:br>
              <a:rPr lang="en" sz="1300">
                <a:solidFill>
                  <a:schemeClr val="dk1"/>
                </a:solidFill>
              </a:rPr>
            </a:br>
            <a:r>
              <a:rPr b="1" lang="en" sz="1500">
                <a:solidFill>
                  <a:schemeClr val="dk1"/>
                </a:solidFill>
              </a:rPr>
              <a:t>Rising foodie culture</a:t>
            </a:r>
            <a:r>
              <a:rPr lang="en" sz="1300">
                <a:solidFill>
                  <a:schemeClr val="dk1"/>
                </a:solidFill>
              </a:rPr>
              <a:t> – A </a:t>
            </a:r>
            <a:r>
              <a:rPr b="1" lang="en" sz="1300">
                <a:solidFill>
                  <a:schemeClr val="dk1"/>
                </a:solidFill>
              </a:rPr>
              <a:t>hub for experimentation</a:t>
            </a:r>
            <a:r>
              <a:rPr lang="en" sz="1300">
                <a:solidFill>
                  <a:schemeClr val="dk1"/>
                </a:solidFill>
              </a:rPr>
              <a:t> with pop-ups, food trucks, and </a:t>
            </a:r>
            <a:r>
              <a:rPr b="1" lang="en" sz="1300">
                <a:solidFill>
                  <a:schemeClr val="dk1"/>
                </a:solidFill>
              </a:rPr>
              <a:t>hyper-local sourcing</a:t>
            </a:r>
            <a:r>
              <a:rPr lang="en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Rich Review Data for Analysis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Large volume of </a:t>
            </a:r>
            <a:r>
              <a:rPr b="1" lang="en" sz="1300">
                <a:solidFill>
                  <a:schemeClr val="dk1"/>
                </a:solidFill>
              </a:rPr>
              <a:t>Yelp reviews</a:t>
            </a:r>
            <a:r>
              <a:rPr lang="en" sz="1300">
                <a:solidFill>
                  <a:schemeClr val="dk1"/>
                </a:solidFill>
              </a:rPr>
              <a:t>, allowing deep </a:t>
            </a:r>
            <a:r>
              <a:rPr b="1" lang="en" sz="1300">
                <a:solidFill>
                  <a:schemeClr val="dk1"/>
                </a:solidFill>
              </a:rPr>
              <a:t>insights into customer sentiment &amp; emerging trends</a:t>
            </a:r>
            <a:r>
              <a:rPr lang="en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416052" y="129159"/>
            <a:ext cx="7620049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400">
                <a:solidFill>
                  <a:srgbClr val="00341B"/>
                </a:solidFill>
              </a:rPr>
              <a:t>Data Preprocessing – Process Followed </a:t>
            </a:r>
            <a:endParaRPr sz="2200"/>
          </a:p>
        </p:txBody>
      </p:sp>
      <p:cxnSp>
        <p:nvCxnSpPr>
          <p:cNvPr id="248" name="Google Shape;248;p41"/>
          <p:cNvCxnSpPr/>
          <p:nvPr/>
        </p:nvCxnSpPr>
        <p:spPr>
          <a:xfrm>
            <a:off x="1200150" y="4914900"/>
            <a:ext cx="6669156" cy="0"/>
          </a:xfrm>
          <a:prstGeom prst="straightConnector1">
            <a:avLst/>
          </a:prstGeom>
          <a:noFill/>
          <a:ln cap="flat" cmpd="sng" w="38100">
            <a:solidFill>
              <a:srgbClr val="00550B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41"/>
          <p:cNvSpPr txBox="1"/>
          <p:nvPr>
            <p:ph idx="12" type="sldNum"/>
          </p:nvPr>
        </p:nvSpPr>
        <p:spPr>
          <a:xfrm>
            <a:off x="8743950" y="4735974"/>
            <a:ext cx="228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41"/>
          <p:cNvSpPr txBox="1"/>
          <p:nvPr/>
        </p:nvSpPr>
        <p:spPr>
          <a:xfrm>
            <a:off x="-6350" y="987616"/>
            <a:ext cx="9144000" cy="623400"/>
          </a:xfrm>
          <a:prstGeom prst="rect">
            <a:avLst/>
          </a:prstGeom>
          <a:solidFill>
            <a:srgbClr val="00341B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Merge and filter data to make </a:t>
            </a:r>
            <a:r>
              <a:rPr lang="en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reduce size and reduce the need to run code repeatedly by converting it to CSV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985245" y="1698413"/>
            <a:ext cx="3240900" cy="27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  <a:t>Data Pre</a:t>
            </a:r>
            <a:r>
              <a:rPr b="1" lang="en" sz="1800">
                <a:solidFill>
                  <a:srgbClr val="00341B"/>
                </a:solidFill>
              </a:rPr>
              <a:t>-</a:t>
            </a:r>
            <a:r>
              <a:rPr b="1" lang="en" sz="18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  <a:t>Processing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34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  <a:t>Merged Business and Reviews on Business_ID</a:t>
            </a:r>
            <a:endParaRPr sz="1500">
              <a:solidFill>
                <a:srgbClr val="0034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34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  <a:t>Filtered for PA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5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  <a:t>Filtered for Philadelphia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34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  <a:t>Filtered for Restaurants in categories </a:t>
            </a:r>
            <a:endParaRPr sz="1100"/>
          </a:p>
        </p:txBody>
      </p:sp>
      <p:sp>
        <p:nvSpPr>
          <p:cNvPr id="252" name="Google Shape;252;p41"/>
          <p:cNvSpPr txBox="1"/>
          <p:nvPr/>
        </p:nvSpPr>
        <p:spPr>
          <a:xfrm>
            <a:off x="5762135" y="2752257"/>
            <a:ext cx="2953415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  <a:t>Download CSV (1.32 GB)</a:t>
            </a:r>
            <a:endParaRPr b="0" sz="1700">
              <a:solidFill>
                <a:srgbClr val="0034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ataset&quot; Icon - Download for free – Iconduck" id="253" name="Google Shape;25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716" y="1761194"/>
            <a:ext cx="376672" cy="47915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1"/>
          <p:cNvSpPr/>
          <p:nvPr/>
        </p:nvSpPr>
        <p:spPr>
          <a:xfrm>
            <a:off x="4301611" y="2718231"/>
            <a:ext cx="685800" cy="54979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416052" y="129159"/>
            <a:ext cx="7620049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00341B"/>
                </a:solidFill>
              </a:rPr>
              <a:t>Data Preprocessing – Reducing and Filtering Data Size</a:t>
            </a:r>
            <a:endParaRPr/>
          </a:p>
        </p:txBody>
      </p:sp>
      <p:cxnSp>
        <p:nvCxnSpPr>
          <p:cNvPr id="260" name="Google Shape;260;p42"/>
          <p:cNvCxnSpPr/>
          <p:nvPr/>
        </p:nvCxnSpPr>
        <p:spPr>
          <a:xfrm>
            <a:off x="1200150" y="4914900"/>
            <a:ext cx="6669156" cy="0"/>
          </a:xfrm>
          <a:prstGeom prst="straightConnector1">
            <a:avLst/>
          </a:prstGeom>
          <a:noFill/>
          <a:ln cap="flat" cmpd="sng" w="38100">
            <a:solidFill>
              <a:srgbClr val="00550B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1" name="Google Shape;261;p42"/>
          <p:cNvSpPr txBox="1"/>
          <p:nvPr>
            <p:ph idx="12" type="sldNum"/>
          </p:nvPr>
        </p:nvSpPr>
        <p:spPr>
          <a:xfrm>
            <a:off x="8743950" y="3669174"/>
            <a:ext cx="22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42"/>
          <p:cNvSpPr/>
          <p:nvPr/>
        </p:nvSpPr>
        <p:spPr>
          <a:xfrm>
            <a:off x="3132244" y="1534845"/>
            <a:ext cx="514500" cy="42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125802"/>
            <a:ext cx="2800350" cy="137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487" y="1484645"/>
            <a:ext cx="5018658" cy="445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450" y="2972520"/>
            <a:ext cx="4687771" cy="40645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2"/>
          <p:cNvSpPr/>
          <p:nvPr/>
        </p:nvSpPr>
        <p:spPr>
          <a:xfrm>
            <a:off x="5200650" y="2961250"/>
            <a:ext cx="514500" cy="42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2"/>
          <p:cNvSpPr/>
          <p:nvPr/>
        </p:nvSpPr>
        <p:spPr>
          <a:xfrm>
            <a:off x="6172200" y="2961250"/>
            <a:ext cx="2571900" cy="417600"/>
          </a:xfrm>
          <a:prstGeom prst="rect">
            <a:avLst/>
          </a:prstGeom>
          <a:solidFill>
            <a:srgbClr val="0D111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Data (117869, 8)</a:t>
            </a:r>
            <a:endParaRPr sz="1100"/>
          </a:p>
        </p:txBody>
      </p:sp>
      <p:sp>
        <p:nvSpPr>
          <p:cNvPr id="268" name="Google Shape;268;p42"/>
          <p:cNvSpPr txBox="1"/>
          <p:nvPr/>
        </p:nvSpPr>
        <p:spPr>
          <a:xfrm>
            <a:off x="0" y="4034316"/>
            <a:ext cx="9144000" cy="623400"/>
          </a:xfrm>
          <a:prstGeom prst="rect">
            <a:avLst/>
          </a:prstGeom>
          <a:solidFill>
            <a:srgbClr val="00341B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Increased processing speed, relevant data and parallel development and analysis enablement 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title"/>
          </p:nvPr>
        </p:nvSpPr>
        <p:spPr>
          <a:xfrm>
            <a:off x="175275" y="129150"/>
            <a:ext cx="78609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500">
                <a:solidFill>
                  <a:srgbClr val="00341B"/>
                </a:solidFill>
              </a:rPr>
              <a:t>Data Preprocessing Current Data Structure </a:t>
            </a:r>
            <a:endParaRPr sz="2300"/>
          </a:p>
        </p:txBody>
      </p:sp>
      <p:cxnSp>
        <p:nvCxnSpPr>
          <p:cNvPr id="274" name="Google Shape;274;p43"/>
          <p:cNvCxnSpPr/>
          <p:nvPr/>
        </p:nvCxnSpPr>
        <p:spPr>
          <a:xfrm>
            <a:off x="1200150" y="4914900"/>
            <a:ext cx="6669156" cy="0"/>
          </a:xfrm>
          <a:prstGeom prst="straightConnector1">
            <a:avLst/>
          </a:prstGeom>
          <a:noFill/>
          <a:ln cap="flat" cmpd="sng" w="38100">
            <a:solidFill>
              <a:srgbClr val="00550B">
                <a:alpha val="4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43"/>
          <p:cNvSpPr txBox="1"/>
          <p:nvPr>
            <p:ph idx="12" type="sldNum"/>
          </p:nvPr>
        </p:nvSpPr>
        <p:spPr>
          <a:xfrm>
            <a:off x="8743950" y="4735974"/>
            <a:ext cx="228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43"/>
          <p:cNvSpPr txBox="1"/>
          <p:nvPr/>
        </p:nvSpPr>
        <p:spPr>
          <a:xfrm>
            <a:off x="-6350" y="987616"/>
            <a:ext cx="9144000" cy="346200"/>
          </a:xfrm>
          <a:prstGeom prst="rect">
            <a:avLst/>
          </a:prstGeom>
          <a:solidFill>
            <a:srgbClr val="00341B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Keeping the </a:t>
            </a:r>
            <a:r>
              <a:rPr b="1" lang="en" sz="1800">
                <a:solidFill>
                  <a:schemeClr val="lt1"/>
                </a:solidFill>
              </a:rPr>
              <a:t>relevant</a:t>
            </a:r>
            <a:r>
              <a:rPr b="1" lang="en" sz="1800">
                <a:solidFill>
                  <a:schemeClr val="lt1"/>
                </a:solidFill>
              </a:rPr>
              <a:t> data for quick and robust analysis and parallel working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43"/>
          <p:cNvSpPr txBox="1"/>
          <p:nvPr/>
        </p:nvSpPr>
        <p:spPr>
          <a:xfrm>
            <a:off x="5091852" y="1665163"/>
            <a:ext cx="37422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  <a:t>Assumptions</a:t>
            </a:r>
            <a:r>
              <a:rPr b="1" lang="en" sz="24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lang="en" sz="17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lang="en" sz="17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" sz="17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  <a:t>Star 4 or 5 because positive experience leads to trend</a:t>
            </a:r>
            <a:endParaRPr b="0" sz="1700">
              <a:solidFill>
                <a:srgbClr val="0034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  <a:t>Useful non zero </a:t>
            </a:r>
            <a:endParaRPr sz="17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  <a:t>Business is open</a:t>
            </a:r>
            <a:endParaRPr b="0" sz="1700">
              <a:solidFill>
                <a:srgbClr val="0034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341B"/>
                </a:solidFill>
              </a:rPr>
              <a:t>2013 to 2016 saw no economic, tech or health related disruption</a:t>
            </a:r>
            <a:endParaRPr sz="1700">
              <a:solidFill>
                <a:srgbClr val="00341B"/>
              </a:solidFill>
            </a:endParaRPr>
          </a:p>
        </p:txBody>
      </p:sp>
      <p:pic>
        <p:nvPicPr>
          <p:cNvPr descr="dataset&quot; Icon - Download for free – Iconduck" id="278" name="Google Shape;27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716" y="2265084"/>
            <a:ext cx="376672" cy="47915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3"/>
          <p:cNvSpPr txBox="1"/>
          <p:nvPr/>
        </p:nvSpPr>
        <p:spPr>
          <a:xfrm>
            <a:off x="1023200" y="1643600"/>
            <a:ext cx="42414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Calibri"/>
                <a:ea typeface="Calibri"/>
                <a:cs typeface="Calibri"/>
                <a:sym typeface="Calibri"/>
              </a:rPr>
              <a:t>Columns 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stars_x</a:t>
            </a:r>
            <a:r>
              <a:rPr b="1"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3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useful</a:t>
            </a:r>
            <a:r>
              <a:rPr b="1"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 zero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r>
              <a:rPr b="1"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reviews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Postal Code</a:t>
            </a:r>
            <a:endParaRPr b="1" sz="2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review_count</a:t>
            </a:r>
            <a:r>
              <a:rPr b="1"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restriction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is_open</a:t>
            </a:r>
            <a:r>
              <a:rPr b="1" lang="en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1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Months </a:t>
            </a:r>
            <a:r>
              <a:rPr lang="en" sz="2000">
                <a:solidFill>
                  <a:schemeClr val="dk1"/>
                </a:solidFill>
              </a:rPr>
              <a:t>1-12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5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year</a:t>
            </a:r>
            <a:r>
              <a:rPr b="1" lang="en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lang="en" sz="1900">
                <a:solidFill>
                  <a:schemeClr val="dk1"/>
                </a:solidFill>
              </a:rPr>
              <a:t>13</a:t>
            </a: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- 20</a:t>
            </a:r>
            <a:r>
              <a:rPr lang="en" sz="1900">
                <a:solidFill>
                  <a:schemeClr val="dk1"/>
                </a:solidFill>
              </a:rPr>
              <a:t>16</a:t>
            </a:r>
            <a:endParaRPr sz="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311700" y="17977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10"/>
              <a:t>Final Data Structure  and Word Cloud</a:t>
            </a:r>
            <a:endParaRPr sz="251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710"/>
          </a:p>
        </p:txBody>
      </p:sp>
      <p:pic>
        <p:nvPicPr>
          <p:cNvPr id="285" name="Google Shape;28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5" y="1029275"/>
            <a:ext cx="4226151" cy="34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3925" y="866038"/>
            <a:ext cx="444837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Geographic Breakdown &amp; Most Popular Dishes</a:t>
            </a:r>
            <a:endParaRPr/>
          </a:p>
        </p:txBody>
      </p:sp>
      <p:sp>
        <p:nvSpPr>
          <p:cNvPr id="292" name="Google Shape;292;p45"/>
          <p:cNvSpPr txBox="1"/>
          <p:nvPr>
            <p:ph idx="1" type="body"/>
          </p:nvPr>
        </p:nvSpPr>
        <p:spPr>
          <a:xfrm>
            <a:off x="311700" y="1017725"/>
            <a:ext cx="3539100" cy="3551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Most of the restaurants in center Philadelphia were r</a:t>
            </a:r>
            <a:r>
              <a:rPr lang="en" sz="1600" u="sng"/>
              <a:t>ated 3.5 - 4.5 stars </a:t>
            </a:r>
            <a:r>
              <a:rPr lang="en" sz="1600"/>
              <a:t>showing high quality of restaurants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We can see most popular dishes overall are </a:t>
            </a:r>
            <a:r>
              <a:rPr b="1" lang="en" sz="1600"/>
              <a:t>vegan, bbq, and caesar salads</a:t>
            </a:r>
            <a:r>
              <a:rPr lang="en" sz="1600"/>
              <a:t>…showing consumers enjoy healthy options with the occasional craving for some unhealthier options such as bbq</a:t>
            </a:r>
            <a:endParaRPr sz="1600"/>
          </a:p>
        </p:txBody>
      </p:sp>
      <p:pic>
        <p:nvPicPr>
          <p:cNvPr id="293" name="Google Shape;2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925" y="843100"/>
            <a:ext cx="4039175" cy="20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5923" y="2942525"/>
            <a:ext cx="4406380" cy="229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type="title"/>
          </p:nvPr>
        </p:nvSpPr>
        <p:spPr>
          <a:xfrm>
            <a:off x="416052" y="129159"/>
            <a:ext cx="762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300">
                <a:solidFill>
                  <a:srgbClr val="00341B"/>
                </a:solidFill>
              </a:rPr>
              <a:t>Machine Learning </a:t>
            </a:r>
            <a:r>
              <a:rPr lang="en" sz="2300">
                <a:solidFill>
                  <a:srgbClr val="00341B"/>
                </a:solidFill>
              </a:rPr>
              <a:t>Methodologies</a:t>
            </a:r>
            <a:r>
              <a:rPr lang="en" sz="2300">
                <a:solidFill>
                  <a:srgbClr val="00341B"/>
                </a:solidFill>
              </a:rPr>
              <a:t> Used</a:t>
            </a:r>
            <a:endParaRPr sz="2100"/>
          </a:p>
        </p:txBody>
      </p:sp>
      <p:cxnSp>
        <p:nvCxnSpPr>
          <p:cNvPr id="300" name="Google Shape;300;p46"/>
          <p:cNvCxnSpPr/>
          <p:nvPr/>
        </p:nvCxnSpPr>
        <p:spPr>
          <a:xfrm>
            <a:off x="1200150" y="4914900"/>
            <a:ext cx="6669300" cy="0"/>
          </a:xfrm>
          <a:prstGeom prst="straightConnector1">
            <a:avLst/>
          </a:prstGeom>
          <a:noFill/>
          <a:ln cap="flat" cmpd="sng" w="38100">
            <a:solidFill>
              <a:srgbClr val="00550B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1" name="Google Shape;301;p46"/>
          <p:cNvSpPr txBox="1"/>
          <p:nvPr>
            <p:ph idx="12" type="sldNum"/>
          </p:nvPr>
        </p:nvSpPr>
        <p:spPr>
          <a:xfrm>
            <a:off x="8743950" y="4735974"/>
            <a:ext cx="22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6"/>
          <p:cNvSpPr txBox="1"/>
          <p:nvPr/>
        </p:nvSpPr>
        <p:spPr>
          <a:xfrm>
            <a:off x="-6350" y="987616"/>
            <a:ext cx="9144000" cy="346200"/>
          </a:xfrm>
          <a:prstGeom prst="rect">
            <a:avLst/>
          </a:prstGeom>
          <a:solidFill>
            <a:srgbClr val="00341B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A host of text analysis and network analysis methods were used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46"/>
          <p:cNvSpPr txBox="1"/>
          <p:nvPr/>
        </p:nvSpPr>
        <p:spPr>
          <a:xfrm>
            <a:off x="1027274" y="1897325"/>
            <a:ext cx="61395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200"/>
              <a:buAutoNum type="arabicPeriod"/>
            </a:pPr>
            <a:r>
              <a:rPr lang="en" sz="2200">
                <a:solidFill>
                  <a:srgbClr val="00341B"/>
                </a:solidFill>
              </a:rPr>
              <a:t>Topic Modeling - LDA</a:t>
            </a:r>
            <a:endParaRPr sz="2200">
              <a:solidFill>
                <a:srgbClr val="00341B"/>
              </a:solidFill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200"/>
              <a:buAutoNum type="arabicPeriod"/>
            </a:pPr>
            <a:r>
              <a:rPr lang="en" sz="2200">
                <a:solidFill>
                  <a:srgbClr val="00341B"/>
                </a:solidFill>
              </a:rPr>
              <a:t>Name Entity Recognition</a:t>
            </a:r>
            <a:endParaRPr sz="2200">
              <a:solidFill>
                <a:srgbClr val="00341B"/>
              </a:solidFill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200"/>
              <a:buAutoNum type="arabicPeriod"/>
            </a:pPr>
            <a:r>
              <a:rPr lang="en" sz="2200">
                <a:solidFill>
                  <a:srgbClr val="00341B"/>
                </a:solidFill>
              </a:rPr>
              <a:t>Keyword Frequency Analysis</a:t>
            </a:r>
            <a:endParaRPr sz="2200">
              <a:solidFill>
                <a:srgbClr val="00341B"/>
              </a:solidFill>
            </a:endParaRPr>
          </a:p>
          <a:p>
            <a:pPr indent="-3683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200"/>
              <a:buAutoNum type="arabicPeriod"/>
            </a:pPr>
            <a:r>
              <a:rPr lang="en" sz="2200">
                <a:solidFill>
                  <a:srgbClr val="00341B"/>
                </a:solidFill>
              </a:rPr>
              <a:t>Network Analysis</a:t>
            </a:r>
            <a:endParaRPr sz="2200">
              <a:solidFill>
                <a:srgbClr val="00341B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200"/>
              <a:buAutoNum type="arabicPeriod"/>
            </a:pPr>
            <a:r>
              <a:rPr lang="en" sz="2200">
                <a:solidFill>
                  <a:srgbClr val="00341B"/>
                </a:solidFill>
              </a:rPr>
              <a:t>Clustering (K-Means or DBSCAN)</a:t>
            </a:r>
            <a:endParaRPr sz="2200">
              <a:solidFill>
                <a:srgbClr val="00341B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200"/>
              <a:buAutoNum type="arabicPeriod"/>
            </a:pPr>
            <a:r>
              <a:rPr lang="en" sz="2200">
                <a:solidFill>
                  <a:srgbClr val="00341B"/>
                </a:solidFill>
              </a:rPr>
              <a:t>Time Series Forecasting using LSTM</a:t>
            </a:r>
            <a:endParaRPr sz="2200">
              <a:solidFill>
                <a:srgbClr val="00341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341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7"/>
          <p:cNvSpPr txBox="1"/>
          <p:nvPr>
            <p:ph type="title"/>
          </p:nvPr>
        </p:nvSpPr>
        <p:spPr>
          <a:xfrm>
            <a:off x="311700" y="845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11"/>
              <a:t>Yelp Restaurant Trend Analysis Using K-Means Clustering</a:t>
            </a:r>
            <a:endParaRPr sz="20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7"/>
          <p:cNvPicPr preferRelativeResize="0"/>
          <p:nvPr/>
        </p:nvPicPr>
        <p:blipFill rotWithShape="1">
          <a:blip r:embed="rId3">
            <a:alphaModFix/>
          </a:blip>
          <a:srcRect b="-22925" l="0" r="-3616" t="0"/>
          <a:stretch/>
        </p:blipFill>
        <p:spPr>
          <a:xfrm>
            <a:off x="180400" y="838625"/>
            <a:ext cx="3612725" cy="332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6500" y="838625"/>
            <a:ext cx="4605799" cy="25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7"/>
          <p:cNvSpPr txBox="1"/>
          <p:nvPr/>
        </p:nvSpPr>
        <p:spPr>
          <a:xfrm>
            <a:off x="0" y="3581500"/>
            <a:ext cx="4363500" cy="15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K-Means clustering to categorize Yelp data into four main groups.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When K=4, the decrease in SSE (Sum of Squared Errors) slows down, indicating that K=4 is the optimal choice for better analyzing restaurant trends.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12" name="Google Shape;312;p47"/>
          <p:cNvSpPr txBox="1"/>
          <p:nvPr/>
        </p:nvSpPr>
        <p:spPr>
          <a:xfrm>
            <a:off x="4621800" y="3395125"/>
            <a:ext cx="42543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Blue (Cluster 0):</a:t>
            </a:r>
            <a:r>
              <a:rPr lang="en" sz="1100">
                <a:solidFill>
                  <a:schemeClr val="dk1"/>
                </a:solidFill>
              </a:rPr>
              <a:t> Budget-friendly restaurants, affordable prices, moderate ratings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Orange (Cluster 1):</a:t>
            </a:r>
            <a:r>
              <a:rPr lang="en" sz="1100">
                <a:solidFill>
                  <a:schemeClr val="dk1"/>
                </a:solidFill>
              </a:rPr>
              <a:t> Mid-range restaurants, diverse cuisine, popular among customers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Green (Cluster 2):</a:t>
            </a:r>
            <a:r>
              <a:rPr lang="en" sz="1100">
                <a:solidFill>
                  <a:schemeClr val="dk1"/>
                </a:solidFill>
              </a:rPr>
              <a:t> High-end restaurants, high ratings, strong customer loyalty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Red (Cluster 3):</a:t>
            </a:r>
            <a:r>
              <a:rPr lang="en" sz="1100">
                <a:solidFill>
                  <a:schemeClr val="dk1"/>
                </a:solidFill>
              </a:rPr>
              <a:t> Specialty/niche restaurants, catering to specific needs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4o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-12" y="19537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Dish Co-Occurrence Network Analysis - Menu Optimization</a:t>
            </a:r>
            <a:endParaRPr sz="2200"/>
          </a:p>
        </p:txBody>
      </p:sp>
      <p:pic>
        <p:nvPicPr>
          <p:cNvPr id="318" name="Google Shape;3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0" y="768075"/>
            <a:ext cx="5430824" cy="41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8"/>
          <p:cNvSpPr txBox="1"/>
          <p:nvPr/>
        </p:nvSpPr>
        <p:spPr>
          <a:xfrm>
            <a:off x="5199950" y="913325"/>
            <a:ext cx="3819000" cy="19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  <a:highlight>
                  <a:srgbClr val="FF9900"/>
                </a:highlight>
              </a:rPr>
              <a:t>Asian cuisine dishes cluster strongly</a:t>
            </a:r>
            <a:r>
              <a:rPr lang="en" sz="1500">
                <a:solidFill>
                  <a:schemeClr val="accent1"/>
                </a:solidFill>
              </a:rPr>
              <a:t>, signaling high cross-order potential.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</a:rPr>
              <a:t>Pasta and curry form distinct, less connected </a:t>
            </a:r>
            <a:r>
              <a:rPr lang="en" sz="1500">
                <a:solidFill>
                  <a:schemeClr val="accent1"/>
                </a:solidFill>
              </a:rPr>
              <a:t>preference clusters.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</a:rPr>
              <a:t>BBQ and fried chicken co-occur</a:t>
            </a:r>
            <a:r>
              <a:rPr lang="en" sz="1500">
                <a:solidFill>
                  <a:schemeClr val="accent1"/>
                </a:solidFill>
              </a:rPr>
              <a:t>, suggesting </a:t>
            </a:r>
            <a:r>
              <a:rPr b="1" lang="en" sz="1500">
                <a:solidFill>
                  <a:schemeClr val="accent1"/>
                </a:solidFill>
                <a:highlight>
                  <a:srgbClr val="FF9900"/>
                </a:highlight>
              </a:rPr>
              <a:t>Southern cuisine synergy</a:t>
            </a:r>
            <a:r>
              <a:rPr lang="en" sz="1500">
                <a:solidFill>
                  <a:schemeClr val="accent1"/>
                </a:solidFill>
              </a:rPr>
              <a:t>.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</a:rPr>
              <a:t>Sushi </a:t>
            </a:r>
            <a:r>
              <a:rPr lang="en" sz="1500">
                <a:solidFill>
                  <a:schemeClr val="accent1"/>
                </a:solidFill>
              </a:rPr>
              <a:t>bridges diverse cuisines, indicating </a:t>
            </a:r>
            <a:r>
              <a:rPr b="1" lang="en" sz="1500">
                <a:solidFill>
                  <a:schemeClr val="accent1"/>
                </a:solidFill>
              </a:rPr>
              <a:t>strong fusion potential.</a:t>
            </a:r>
            <a:endParaRPr b="1"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</a:rPr>
              <a:t>Dumplings, hotpot, and ramen show strong complementary ordering</a:t>
            </a:r>
            <a:r>
              <a:rPr lang="en" sz="1500">
                <a:solidFill>
                  <a:schemeClr val="accent1"/>
                </a:solidFill>
              </a:rPr>
              <a:t> trends.</a:t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accent1"/>
                </a:solidFill>
              </a:rPr>
              <a:t>Pizza and steak</a:t>
            </a:r>
            <a:r>
              <a:rPr lang="en" sz="1500">
                <a:solidFill>
                  <a:schemeClr val="accent1"/>
                </a:solidFill>
              </a:rPr>
              <a:t> act as central </a:t>
            </a:r>
            <a:r>
              <a:rPr b="1" lang="en" sz="1500">
                <a:solidFill>
                  <a:schemeClr val="accent1"/>
                </a:solidFill>
                <a:highlight>
                  <a:srgbClr val="FF9900"/>
                </a:highlight>
              </a:rPr>
              <a:t>Western dish connectors.</a:t>
            </a:r>
            <a:endParaRPr b="1" sz="1500">
              <a:solidFill>
                <a:schemeClr val="accent1"/>
              </a:solidFill>
              <a:highlight>
                <a:srgbClr val="FF99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idx="1" type="body"/>
          </p:nvPr>
        </p:nvSpPr>
        <p:spPr>
          <a:xfrm>
            <a:off x="311700" y="973575"/>
            <a:ext cx="8520600" cy="1140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274E13"/>
                </a:solidFill>
              </a:rPr>
              <a:t>Seasonal Changes: When Do Foods Trend the Most?</a:t>
            </a:r>
            <a:endParaRPr b="1" sz="16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accent1"/>
                </a:solidFill>
              </a:rPr>
              <a:t>Some foods exhibit </a:t>
            </a:r>
            <a:r>
              <a:rPr b="1" lang="en" sz="1600" u="sng">
                <a:solidFill>
                  <a:schemeClr val="accent1"/>
                </a:solidFill>
              </a:rPr>
              <a:t>clear seasonal fluctuations</a:t>
            </a:r>
            <a:r>
              <a:rPr lang="en" sz="1500">
                <a:solidFill>
                  <a:schemeClr val="accent1"/>
                </a:solidFill>
              </a:rPr>
              <a:t> in their popularity.</a:t>
            </a:r>
            <a:endParaRPr sz="1600">
              <a:solidFill>
                <a:schemeClr val="accent1"/>
              </a:solidFill>
            </a:endParaRPr>
          </a:p>
        </p:txBody>
      </p:sp>
      <p:grpSp>
        <p:nvGrpSpPr>
          <p:cNvPr id="325" name="Google Shape;325;p49"/>
          <p:cNvGrpSpPr/>
          <p:nvPr/>
        </p:nvGrpSpPr>
        <p:grpSpPr>
          <a:xfrm>
            <a:off x="182175" y="1858825"/>
            <a:ext cx="8877977" cy="1912616"/>
            <a:chOff x="182175" y="2468425"/>
            <a:chExt cx="8877977" cy="1912616"/>
          </a:xfrm>
        </p:grpSpPr>
        <p:pic>
          <p:nvPicPr>
            <p:cNvPr id="326" name="Google Shape;326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2175" y="2468425"/>
              <a:ext cx="4374800" cy="19126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5350" y="2503750"/>
              <a:ext cx="4374802" cy="18717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8" name="Google Shape;328;p49"/>
          <p:cNvGrpSpPr/>
          <p:nvPr/>
        </p:nvGrpSpPr>
        <p:grpSpPr>
          <a:xfrm>
            <a:off x="182175" y="3990525"/>
            <a:ext cx="8779450" cy="1143600"/>
            <a:chOff x="182175" y="3914325"/>
            <a:chExt cx="8779450" cy="1143600"/>
          </a:xfrm>
        </p:grpSpPr>
        <p:sp>
          <p:nvSpPr>
            <p:cNvPr id="329" name="Google Shape;329;p49"/>
            <p:cNvSpPr txBox="1"/>
            <p:nvPr/>
          </p:nvSpPr>
          <p:spPr>
            <a:xfrm>
              <a:off x="182175" y="3914325"/>
              <a:ext cx="4073100" cy="8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4E13"/>
                </a:buClr>
                <a:buSzPts val="1400"/>
                <a:buChar char="●"/>
              </a:pPr>
              <a:r>
                <a:rPr b="1" lang="en">
                  <a:solidFill>
                    <a:srgbClr val="274E13"/>
                  </a:solidFill>
                  <a:highlight>
                    <a:srgbClr val="FF9900"/>
                  </a:highlight>
                </a:rPr>
                <a:t>Tacos</a:t>
              </a:r>
              <a:r>
                <a:rPr b="1" lang="en">
                  <a:solidFill>
                    <a:srgbClr val="274E13"/>
                  </a:solidFill>
                </a:rPr>
                <a:t> tend to peak in certain months</a:t>
              </a:r>
              <a:r>
                <a:rPr lang="en">
                  <a:solidFill>
                    <a:srgbClr val="274E13"/>
                  </a:solidFill>
                </a:rPr>
                <a:t>, likely </a:t>
              </a:r>
              <a:r>
                <a:rPr b="1" lang="en">
                  <a:solidFill>
                    <a:srgbClr val="274E13"/>
                  </a:solidFill>
                </a:rPr>
                <a:t>during the summer or around events like </a:t>
              </a:r>
              <a:r>
                <a:rPr b="1" lang="en">
                  <a:solidFill>
                    <a:srgbClr val="274E13"/>
                  </a:solidFill>
                  <a:highlight>
                    <a:srgbClr val="FF9900"/>
                  </a:highlight>
                </a:rPr>
                <a:t>Cinco de Mayo.</a:t>
              </a:r>
              <a:endParaRPr sz="1700">
                <a:solidFill>
                  <a:srgbClr val="274E13"/>
                </a:solidFill>
                <a:highlight>
                  <a:srgbClr val="FF9900"/>
                </a:highlight>
              </a:endParaRPr>
            </a:p>
          </p:txBody>
        </p:sp>
        <p:sp>
          <p:nvSpPr>
            <p:cNvPr id="330" name="Google Shape;330;p49"/>
            <p:cNvSpPr txBox="1"/>
            <p:nvPr/>
          </p:nvSpPr>
          <p:spPr>
            <a:xfrm>
              <a:off x="4674625" y="3914325"/>
              <a:ext cx="4287000" cy="11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74E13"/>
                </a:buClr>
                <a:buSzPts val="1400"/>
                <a:buChar char="●"/>
              </a:pPr>
              <a:r>
                <a:rPr b="1" lang="en">
                  <a:solidFill>
                    <a:srgbClr val="274E13"/>
                  </a:solidFill>
                  <a:highlight>
                    <a:srgbClr val="FF9900"/>
                  </a:highlight>
                </a:rPr>
                <a:t>Burgers </a:t>
              </a:r>
              <a:r>
                <a:rPr b="1" lang="en">
                  <a:solidFill>
                    <a:srgbClr val="274E13"/>
                  </a:solidFill>
                </a:rPr>
                <a:t>experience higher mentions during the U.S. BBQ season (May to July),</a:t>
              </a:r>
              <a:r>
                <a:rPr lang="en">
                  <a:solidFill>
                    <a:srgbClr val="274E13"/>
                  </a:solidFill>
                </a:rPr>
                <a:t> indicating a strong connection to outdoor activities and summer dining.</a:t>
              </a:r>
              <a:endParaRPr sz="1700">
                <a:solidFill>
                  <a:srgbClr val="274E13"/>
                </a:solidFill>
              </a:endParaRPr>
            </a:p>
          </p:txBody>
        </p:sp>
      </p:grpSp>
      <p:sp>
        <p:nvSpPr>
          <p:cNvPr id="331" name="Google Shape;331;p49"/>
          <p:cNvSpPr txBox="1"/>
          <p:nvPr>
            <p:ph type="title"/>
          </p:nvPr>
        </p:nvSpPr>
        <p:spPr>
          <a:xfrm>
            <a:off x="311688" y="15917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Keyword Frequency Analysis - Trends Prediction</a:t>
            </a:r>
            <a:endParaRPr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0" y="92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400">
                <a:solidFill>
                  <a:srgbClr val="00341B"/>
                </a:solidFill>
              </a:rPr>
              <a:t>Table of Content</a:t>
            </a:r>
            <a:endParaRPr sz="2400">
              <a:solidFill>
                <a:srgbClr val="00341B"/>
              </a:solidFill>
            </a:endParaRPr>
          </a:p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850650" y="1691100"/>
            <a:ext cx="33432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1850"/>
              <a:buChar char="■"/>
            </a:pPr>
            <a:r>
              <a:rPr b="1" lang="en" sz="1850">
                <a:solidFill>
                  <a:srgbClr val="00341B"/>
                </a:solidFill>
              </a:rPr>
              <a:t>Executive Summary</a:t>
            </a:r>
            <a:endParaRPr b="1" sz="1850">
              <a:solidFill>
                <a:srgbClr val="00341B"/>
              </a:solidFill>
            </a:endParaRPr>
          </a:p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1850"/>
              <a:buChar char="■"/>
            </a:pPr>
            <a:r>
              <a:rPr b="1" lang="en" sz="1850">
                <a:solidFill>
                  <a:srgbClr val="00341B"/>
                </a:solidFill>
              </a:rPr>
              <a:t>Business </a:t>
            </a:r>
            <a:r>
              <a:rPr b="1" lang="en" sz="1850">
                <a:solidFill>
                  <a:srgbClr val="00341B"/>
                </a:solidFill>
              </a:rPr>
              <a:t>Proposition</a:t>
            </a:r>
            <a:endParaRPr b="1" sz="1850">
              <a:solidFill>
                <a:srgbClr val="00341B"/>
              </a:solidFill>
            </a:endParaRPr>
          </a:p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1850"/>
              <a:buChar char="■"/>
            </a:pPr>
            <a:r>
              <a:rPr b="1" lang="en" sz="1850">
                <a:solidFill>
                  <a:srgbClr val="00341B"/>
                </a:solidFill>
              </a:rPr>
              <a:t>Exploratory Data Analysis</a:t>
            </a:r>
            <a:endParaRPr b="1" sz="1850">
              <a:solidFill>
                <a:srgbClr val="00341B"/>
              </a:solidFill>
            </a:endParaRPr>
          </a:p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1850"/>
              <a:buChar char="■"/>
            </a:pPr>
            <a:r>
              <a:rPr b="1" lang="en" sz="1850">
                <a:solidFill>
                  <a:srgbClr val="00341B"/>
                </a:solidFill>
              </a:rPr>
              <a:t>Methodologies</a:t>
            </a:r>
            <a:endParaRPr b="1" sz="1850">
              <a:solidFill>
                <a:srgbClr val="00341B"/>
              </a:solidFill>
            </a:endParaRPr>
          </a:p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1850"/>
              <a:buChar char="■"/>
            </a:pPr>
            <a:r>
              <a:rPr b="1" lang="en" sz="1850">
                <a:solidFill>
                  <a:srgbClr val="00341B"/>
                </a:solidFill>
              </a:rPr>
              <a:t>Analysis and Findings</a:t>
            </a:r>
            <a:endParaRPr b="1" sz="1850">
              <a:solidFill>
                <a:srgbClr val="00341B"/>
              </a:solidFill>
            </a:endParaRPr>
          </a:p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1850"/>
              <a:buChar char="■"/>
            </a:pPr>
            <a:r>
              <a:rPr b="1" lang="en" sz="1850">
                <a:solidFill>
                  <a:srgbClr val="00341B"/>
                </a:solidFill>
              </a:rPr>
              <a:t>Limitations and Hurdles</a:t>
            </a:r>
            <a:endParaRPr b="1" sz="1850">
              <a:solidFill>
                <a:srgbClr val="00341B"/>
              </a:solidFill>
            </a:endParaRPr>
          </a:p>
          <a:p>
            <a:pPr indent="-3460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1850"/>
              <a:buChar char="■"/>
            </a:pPr>
            <a:r>
              <a:rPr b="1" lang="en" sz="1850">
                <a:solidFill>
                  <a:srgbClr val="00341B"/>
                </a:solidFill>
              </a:rPr>
              <a:t>Future Perspectives</a:t>
            </a:r>
            <a:endParaRPr b="1" sz="1850">
              <a:solidFill>
                <a:srgbClr val="0034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1650">
              <a:solidFill>
                <a:srgbClr val="0034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1650">
              <a:solidFill>
                <a:srgbClr val="00341B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oogle Shape;336;p50"/>
          <p:cNvGrpSpPr/>
          <p:nvPr/>
        </p:nvGrpSpPr>
        <p:grpSpPr>
          <a:xfrm>
            <a:off x="292000" y="971825"/>
            <a:ext cx="4192501" cy="3312150"/>
            <a:chOff x="139600" y="1124225"/>
            <a:chExt cx="4192501" cy="3312150"/>
          </a:xfrm>
        </p:grpSpPr>
        <p:pic>
          <p:nvPicPr>
            <p:cNvPr id="337" name="Google Shape;337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9600" y="1124225"/>
              <a:ext cx="4192501" cy="1654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9600" y="2781750"/>
              <a:ext cx="4128999" cy="1654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9" name="Google Shape;339;p50"/>
          <p:cNvGrpSpPr/>
          <p:nvPr/>
        </p:nvGrpSpPr>
        <p:grpSpPr>
          <a:xfrm>
            <a:off x="4942425" y="971825"/>
            <a:ext cx="3889876" cy="3250750"/>
            <a:chOff x="4942425" y="1124225"/>
            <a:chExt cx="3889876" cy="3250750"/>
          </a:xfrm>
        </p:grpSpPr>
        <p:pic>
          <p:nvPicPr>
            <p:cNvPr id="340" name="Google Shape;340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42425" y="1124225"/>
              <a:ext cx="3889875" cy="1596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42425" y="2778850"/>
              <a:ext cx="3889876" cy="1596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Google Shape;342;p50"/>
          <p:cNvSpPr txBox="1"/>
          <p:nvPr/>
        </p:nvSpPr>
        <p:spPr>
          <a:xfrm>
            <a:off x="-162650" y="4298775"/>
            <a:ext cx="48897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74E13"/>
              </a:buClr>
              <a:buSzPts val="1300"/>
              <a:buChar char="●"/>
            </a:pPr>
            <a:r>
              <a:rPr b="1" lang="en" sz="1300">
                <a:solidFill>
                  <a:srgbClr val="274E13"/>
                </a:solidFill>
                <a:highlight>
                  <a:srgbClr val="FF9900"/>
                </a:highlight>
              </a:rPr>
              <a:t>Desserts and Pasta</a:t>
            </a:r>
            <a:r>
              <a:rPr b="1" lang="en" sz="1300">
                <a:solidFill>
                  <a:srgbClr val="274E13"/>
                </a:solidFill>
              </a:rPr>
              <a:t> see increased discussions during </a:t>
            </a:r>
            <a:r>
              <a:rPr b="1" lang="en" sz="1300">
                <a:solidFill>
                  <a:srgbClr val="274E13"/>
                </a:solidFill>
                <a:highlight>
                  <a:srgbClr val="FF9900"/>
                </a:highlight>
              </a:rPr>
              <a:t>winter months,</a:t>
            </a:r>
            <a:r>
              <a:rPr lang="en" sz="1300">
                <a:solidFill>
                  <a:srgbClr val="274E13"/>
                </a:solidFill>
              </a:rPr>
              <a:t> possibly due to consumer preferences for </a:t>
            </a:r>
            <a:r>
              <a:rPr b="1" lang="en" sz="1300">
                <a:solidFill>
                  <a:srgbClr val="274E13"/>
                </a:solidFill>
                <a:highlight>
                  <a:srgbClr val="FF9900"/>
                </a:highlight>
              </a:rPr>
              <a:t>comforting, high-calorie foods in colder weather.</a:t>
            </a:r>
            <a:endParaRPr sz="1600">
              <a:solidFill>
                <a:srgbClr val="274E13"/>
              </a:solidFill>
              <a:highlight>
                <a:srgbClr val="FF9900"/>
              </a:highlight>
            </a:endParaRPr>
          </a:p>
        </p:txBody>
      </p:sp>
      <p:sp>
        <p:nvSpPr>
          <p:cNvPr id="343" name="Google Shape;343;p50"/>
          <p:cNvSpPr txBox="1"/>
          <p:nvPr/>
        </p:nvSpPr>
        <p:spPr>
          <a:xfrm>
            <a:off x="4666050" y="4298775"/>
            <a:ext cx="41925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74E13"/>
              </a:buClr>
              <a:buSzPts val="1300"/>
              <a:buChar char="●"/>
            </a:pPr>
            <a:r>
              <a:rPr b="1" lang="en" sz="1300">
                <a:solidFill>
                  <a:srgbClr val="274E13"/>
                </a:solidFill>
                <a:highlight>
                  <a:srgbClr val="FF9900"/>
                </a:highlight>
              </a:rPr>
              <a:t>Ramen and Seafood</a:t>
            </a:r>
            <a:r>
              <a:rPr b="1" lang="en" sz="1300">
                <a:solidFill>
                  <a:srgbClr val="274E13"/>
                </a:solidFill>
              </a:rPr>
              <a:t> </a:t>
            </a:r>
            <a:r>
              <a:rPr b="1" lang="en" sz="1300">
                <a:solidFill>
                  <a:srgbClr val="274E13"/>
                </a:solidFill>
                <a:highlight>
                  <a:srgbClr val="FF9900"/>
                </a:highlight>
              </a:rPr>
              <a:t>also show distinct seasonal trends</a:t>
            </a:r>
            <a:r>
              <a:rPr b="1" lang="en" sz="1300">
                <a:solidFill>
                  <a:srgbClr val="274E13"/>
                </a:solidFill>
              </a:rPr>
              <a:t>,</a:t>
            </a:r>
            <a:r>
              <a:rPr lang="en" sz="1300">
                <a:solidFill>
                  <a:srgbClr val="274E13"/>
                </a:solidFill>
              </a:rPr>
              <a:t> suggesting that consumer eating habits shift based on the time of year.</a:t>
            </a:r>
            <a:endParaRPr sz="1600">
              <a:solidFill>
                <a:srgbClr val="274E13"/>
              </a:solidFill>
            </a:endParaRPr>
          </a:p>
        </p:txBody>
      </p:sp>
      <p:sp>
        <p:nvSpPr>
          <p:cNvPr id="344" name="Google Shape;344;p50"/>
          <p:cNvSpPr txBox="1"/>
          <p:nvPr>
            <p:ph type="title"/>
          </p:nvPr>
        </p:nvSpPr>
        <p:spPr>
          <a:xfrm>
            <a:off x="311600" y="168250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</a:rPr>
              <a:t>Keyword Frequency Analysis - Trends Prediction</a:t>
            </a:r>
            <a:endParaRPr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/>
          <p:nvPr>
            <p:ph type="title"/>
          </p:nvPr>
        </p:nvSpPr>
        <p:spPr>
          <a:xfrm>
            <a:off x="104125" y="14517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210">
                <a:solidFill>
                  <a:srgbClr val="274E13"/>
                </a:solidFill>
              </a:rPr>
              <a:t>Keyword Frequency Analysis  - Predicting Future Demand</a:t>
            </a:r>
            <a:endParaRPr sz="221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710"/>
          </a:p>
        </p:txBody>
      </p:sp>
      <p:pic>
        <p:nvPicPr>
          <p:cNvPr id="350" name="Google Shape;3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325" y="814200"/>
            <a:ext cx="6429725" cy="43292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51"/>
          <p:cNvSpPr txBox="1"/>
          <p:nvPr>
            <p:ph idx="1" type="body"/>
          </p:nvPr>
        </p:nvSpPr>
        <p:spPr>
          <a:xfrm>
            <a:off x="6122575" y="814200"/>
            <a:ext cx="3090600" cy="2364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2102">
                <a:solidFill>
                  <a:srgbClr val="274E13"/>
                </a:solidFill>
              </a:rPr>
              <a:t> Key Insights</a:t>
            </a:r>
            <a:endParaRPr b="1" sz="2102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17">
              <a:solidFill>
                <a:srgbClr val="274E13"/>
              </a:solidFill>
            </a:endParaRPr>
          </a:p>
          <a:p>
            <a:pPr indent="-33670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703"/>
              <a:buAutoNum type="arabicPeriod"/>
            </a:pPr>
            <a:r>
              <a:rPr b="1" lang="en" sz="1517">
                <a:solidFill>
                  <a:srgbClr val="274E13"/>
                </a:solidFill>
              </a:rPr>
              <a:t>Strong Growth in Burgers, Tacos, and Salads</a:t>
            </a:r>
            <a:endParaRPr b="1" sz="1517">
              <a:solidFill>
                <a:srgbClr val="274E13"/>
              </a:solidFill>
            </a:endParaRPr>
          </a:p>
          <a:p>
            <a:pPr indent="-336708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703"/>
              <a:buAutoNum type="arabicPeriod"/>
            </a:pPr>
            <a:r>
              <a:rPr lang="en" sz="1517">
                <a:solidFill>
                  <a:srgbClr val="274E13"/>
                </a:solidFill>
              </a:rPr>
              <a:t>Stable but </a:t>
            </a:r>
            <a:r>
              <a:rPr b="1" lang="en" sz="1517">
                <a:solidFill>
                  <a:srgbClr val="274E13"/>
                </a:solidFill>
              </a:rPr>
              <a:t>Slower Growth for Pizza</a:t>
            </a:r>
            <a:r>
              <a:rPr lang="en" sz="1517">
                <a:solidFill>
                  <a:srgbClr val="274E13"/>
                </a:solidFill>
              </a:rPr>
              <a:t> and Sushi</a:t>
            </a:r>
            <a:endParaRPr sz="1517">
              <a:solidFill>
                <a:srgbClr val="274E13"/>
              </a:solidFill>
            </a:endParaRPr>
          </a:p>
          <a:p>
            <a:pPr indent="-324961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518"/>
              <a:buAutoNum type="arabicPeriod"/>
            </a:pPr>
            <a:r>
              <a:rPr b="1" lang="en" sz="1517">
                <a:solidFill>
                  <a:srgbClr val="274E13"/>
                </a:solidFill>
              </a:rPr>
              <a:t>Peak demand periods align </a:t>
            </a:r>
            <a:r>
              <a:rPr lang="en" sz="1517">
                <a:solidFill>
                  <a:srgbClr val="274E13"/>
                </a:solidFill>
              </a:rPr>
              <a:t>across dishes, supporting </a:t>
            </a:r>
            <a:r>
              <a:rPr b="1" lang="en" sz="1517">
                <a:solidFill>
                  <a:srgbClr val="274E13"/>
                </a:solidFill>
              </a:rPr>
              <a:t>combo meal strategies.</a:t>
            </a:r>
            <a:endParaRPr b="1" sz="1517">
              <a:solidFill>
                <a:srgbClr val="274E13"/>
              </a:solidFill>
            </a:endParaRPr>
          </a:p>
          <a:p>
            <a:pPr indent="-324961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518"/>
              <a:buAutoNum type="arabicPeriod"/>
            </a:pPr>
            <a:r>
              <a:rPr b="1" lang="en" sz="1517">
                <a:solidFill>
                  <a:srgbClr val="274E13"/>
                </a:solidFill>
              </a:rPr>
              <a:t>Salad demand is volatile, indicating health-conscious seasonal shifts.</a:t>
            </a:r>
            <a:endParaRPr sz="1517">
              <a:solidFill>
                <a:srgbClr val="274E13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510">
              <a:solidFill>
                <a:srgbClr val="274E13"/>
              </a:solidFill>
            </a:endParaRPr>
          </a:p>
        </p:txBody>
      </p:sp>
      <p:sp>
        <p:nvSpPr>
          <p:cNvPr id="352" name="Google Shape;352;p51"/>
          <p:cNvSpPr txBox="1"/>
          <p:nvPr/>
        </p:nvSpPr>
        <p:spPr>
          <a:xfrm>
            <a:off x="461625" y="1228575"/>
            <a:ext cx="468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Prophet Forecast for Multiple Dishes Trends</a:t>
            </a:r>
            <a:endParaRPr b="1" sz="1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Forecasting for Food Trends Using LSTM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2"/>
          <p:cNvSpPr txBox="1"/>
          <p:nvPr>
            <p:ph idx="1" type="body"/>
          </p:nvPr>
        </p:nvSpPr>
        <p:spPr>
          <a:xfrm>
            <a:off x="311700" y="1152475"/>
            <a:ext cx="5304600" cy="3416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gjslgdjklj</a:t>
            </a:r>
            <a:endParaRPr/>
          </a:p>
        </p:txBody>
      </p:sp>
      <p:pic>
        <p:nvPicPr>
          <p:cNvPr id="359" name="Google Shape;3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75" y="903156"/>
            <a:ext cx="5082250" cy="416297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2"/>
          <p:cNvSpPr txBox="1"/>
          <p:nvPr/>
        </p:nvSpPr>
        <p:spPr>
          <a:xfrm>
            <a:off x="5153825" y="885950"/>
            <a:ext cx="3771000" cy="36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Key Food Trend Insights (2013- 2016):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Most Popular Food Trends :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Salad , Coffee, Steak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New Emerging Trends: 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Dumpling and tacos</a:t>
            </a:r>
            <a:r>
              <a:rPr lang="en" sz="1200">
                <a:solidFill>
                  <a:schemeClr val="dk1"/>
                </a:solidFill>
              </a:rPr>
              <a:t> - suggested growing interest in international cuisine.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Burger and cocktail trends</a:t>
            </a:r>
            <a:r>
              <a:rPr lang="en" sz="1200">
                <a:solidFill>
                  <a:schemeClr val="dk1"/>
                </a:solidFill>
              </a:rPr>
              <a:t> - reflecting changes in dining and beverage preferences.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Declining Food mentions :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Sushi </a:t>
            </a:r>
            <a:r>
              <a:rPr lang="en" sz="1200">
                <a:solidFill>
                  <a:schemeClr val="dk1"/>
                </a:solidFill>
              </a:rPr>
              <a:t>saw decline from year 2023- 2015 but slightly rebounded in 2016.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Curry and vegetarian mentions </a:t>
            </a:r>
            <a:r>
              <a:rPr lang="en" sz="1200">
                <a:solidFill>
                  <a:schemeClr val="dk1"/>
                </a:solidFill>
              </a:rPr>
              <a:t>fluctuated, with no obvious upward trend, showing sustained but narrow appeal.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Stable Trends : </a:t>
            </a:r>
            <a:r>
              <a:rPr b="1" lang="en" sz="1200">
                <a:solidFill>
                  <a:schemeClr val="dk1"/>
                </a:solidFill>
              </a:rPr>
              <a:t>Pizza, Pasta and waffles 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Business Implications : Growing demand for healthy and global cuisines.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en"/>
              <a:t>Time Series Forecasting for Food Trend Using LSTM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3"/>
          <p:cNvSpPr txBox="1"/>
          <p:nvPr>
            <p:ph idx="1" type="body"/>
          </p:nvPr>
        </p:nvSpPr>
        <p:spPr>
          <a:xfrm>
            <a:off x="6237275" y="938425"/>
            <a:ext cx="2541900" cy="36426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110"/>
              <a:t>Predicted Food Trends for 2016 – Key Insights:</a:t>
            </a:r>
            <a:endParaRPr sz="1110"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110"/>
          </a:p>
          <a:p>
            <a:pPr indent="-31083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</a:pPr>
            <a:r>
              <a:rPr lang="en" sz="1110"/>
              <a:t>2016 food trends show a push towards </a:t>
            </a:r>
            <a:r>
              <a:rPr b="1" lang="en" sz="1110"/>
              <a:t>healthier options</a:t>
            </a:r>
            <a:r>
              <a:rPr lang="en" sz="1110"/>
              <a:t>, although </a:t>
            </a:r>
            <a:r>
              <a:rPr b="1" lang="en" sz="1110"/>
              <a:t>ethnic flavours and desserts continue to thrive.</a:t>
            </a:r>
            <a:endParaRPr b="1" sz="1110"/>
          </a:p>
          <a:p>
            <a:pPr indent="-31083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</a:pPr>
            <a:r>
              <a:rPr b="1" lang="en" sz="1110"/>
              <a:t>Restaurants, food companies, and marketers </a:t>
            </a:r>
            <a:r>
              <a:rPr lang="en" sz="1110"/>
              <a:t>should connect their offers with these trends to remain </a:t>
            </a:r>
            <a:r>
              <a:rPr b="1" lang="en" sz="1110"/>
              <a:t>competitive in the ever-changing food business.</a:t>
            </a:r>
            <a:endParaRPr b="1" sz="1110"/>
          </a:p>
          <a:p>
            <a:pPr indent="-31083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</a:pPr>
            <a:r>
              <a:rPr lang="en" sz="1110"/>
              <a:t>The combination of </a:t>
            </a:r>
            <a:r>
              <a:rPr b="1" lang="en" sz="1110"/>
              <a:t>wellness and indulgence represents an unique potential</a:t>
            </a:r>
            <a:r>
              <a:rPr lang="en" sz="1110"/>
              <a:t> for market innovation.</a:t>
            </a:r>
            <a:endParaRPr sz="1110"/>
          </a:p>
        </p:txBody>
      </p:sp>
      <p:pic>
        <p:nvPicPr>
          <p:cNvPr id="367" name="Google Shape;3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50" y="938425"/>
            <a:ext cx="6088225" cy="405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4"/>
          <p:cNvSpPr txBox="1"/>
          <p:nvPr>
            <p:ph idx="1" type="body"/>
          </p:nvPr>
        </p:nvSpPr>
        <p:spPr>
          <a:xfrm>
            <a:off x="5303050" y="885775"/>
            <a:ext cx="3423000" cy="3771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74E13"/>
                </a:solidFill>
              </a:rPr>
              <a:t>Actionable Insights:</a:t>
            </a:r>
            <a:endParaRPr b="1" sz="18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74E13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100"/>
              <a:buChar char="●"/>
            </a:pPr>
            <a:r>
              <a:rPr b="1" lang="en" sz="1100">
                <a:solidFill>
                  <a:srgbClr val="274E13"/>
                </a:solidFill>
              </a:rPr>
              <a:t>Businesses should focus on brunch, coffee, and international cuisine</a:t>
            </a:r>
            <a:r>
              <a:rPr lang="en" sz="1100">
                <a:solidFill>
                  <a:srgbClr val="274E13"/>
                </a:solidFill>
              </a:rPr>
              <a:t> as these trends have shown strong growth.</a:t>
            </a:r>
            <a:endParaRPr sz="1100">
              <a:solidFill>
                <a:srgbClr val="274E13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100"/>
              <a:buChar char="●"/>
            </a:pPr>
            <a:r>
              <a:rPr b="1" lang="en" sz="1100">
                <a:solidFill>
                  <a:srgbClr val="274E13"/>
                </a:solidFill>
              </a:rPr>
              <a:t>Burgers</a:t>
            </a:r>
            <a:r>
              <a:rPr lang="en" sz="1100">
                <a:solidFill>
                  <a:srgbClr val="274E13"/>
                </a:solidFill>
              </a:rPr>
              <a:t> continue to thrive, likely due to </a:t>
            </a:r>
            <a:r>
              <a:rPr lang="en" sz="1100">
                <a:solidFill>
                  <a:srgbClr val="274E13"/>
                </a:solidFill>
              </a:rPr>
              <a:t>gourmet</a:t>
            </a:r>
            <a:r>
              <a:rPr lang="en" sz="1100">
                <a:solidFill>
                  <a:srgbClr val="274E13"/>
                </a:solidFill>
              </a:rPr>
              <a:t> and plant-based burger innovations. </a:t>
            </a:r>
            <a:r>
              <a:rPr b="1" lang="en" sz="1100">
                <a:solidFill>
                  <a:srgbClr val="274E13"/>
                </a:solidFill>
              </a:rPr>
              <a:t>Dumplings</a:t>
            </a:r>
            <a:r>
              <a:rPr lang="en" sz="1100">
                <a:solidFill>
                  <a:srgbClr val="274E13"/>
                </a:solidFill>
              </a:rPr>
              <a:t> gained traction, showing an </a:t>
            </a:r>
            <a:r>
              <a:rPr lang="en" sz="1100">
                <a:solidFill>
                  <a:srgbClr val="274E13"/>
                </a:solidFill>
              </a:rPr>
              <a:t>increasing</a:t>
            </a:r>
            <a:r>
              <a:rPr lang="en" sz="1100">
                <a:solidFill>
                  <a:srgbClr val="274E13"/>
                </a:solidFill>
              </a:rPr>
              <a:t> diversity in food preferences.</a:t>
            </a:r>
            <a:endParaRPr sz="1100">
              <a:solidFill>
                <a:srgbClr val="274E13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100"/>
              <a:buChar char="●"/>
            </a:pPr>
            <a:r>
              <a:rPr b="1" lang="en" sz="1100">
                <a:solidFill>
                  <a:srgbClr val="274E13"/>
                </a:solidFill>
              </a:rPr>
              <a:t>Health-conscious foods (tofu, matcha, spinach, hummus) continue to rise</a:t>
            </a:r>
            <a:r>
              <a:rPr lang="en" sz="1100">
                <a:solidFill>
                  <a:srgbClr val="274E13"/>
                </a:solidFill>
              </a:rPr>
              <a:t>, presenting opportunities in </a:t>
            </a:r>
            <a:r>
              <a:rPr b="1" lang="en" sz="1100">
                <a:solidFill>
                  <a:srgbClr val="274E13"/>
                </a:solidFill>
              </a:rPr>
              <a:t>vegan, organic, and functional food categories</a:t>
            </a:r>
            <a:r>
              <a:rPr lang="en" sz="1100">
                <a:solidFill>
                  <a:srgbClr val="274E13"/>
                </a:solidFill>
              </a:rPr>
              <a:t>.</a:t>
            </a:r>
            <a:endParaRPr sz="1100">
              <a:solidFill>
                <a:srgbClr val="274E13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100"/>
              <a:buChar char="●"/>
            </a:pPr>
            <a:r>
              <a:rPr b="1" lang="en" sz="1100">
                <a:solidFill>
                  <a:srgbClr val="274E13"/>
                </a:solidFill>
              </a:rPr>
              <a:t>Specialty drinks (cocktails, coffee) are gaining traction</a:t>
            </a:r>
            <a:r>
              <a:rPr lang="en" sz="1100">
                <a:solidFill>
                  <a:srgbClr val="274E13"/>
                </a:solidFill>
              </a:rPr>
              <a:t>, indicating demand for </a:t>
            </a:r>
            <a:r>
              <a:rPr b="1" lang="en" sz="1100">
                <a:solidFill>
                  <a:srgbClr val="274E13"/>
                </a:solidFill>
              </a:rPr>
              <a:t>premium and craft beverage experiences</a:t>
            </a:r>
            <a:r>
              <a:rPr lang="en" sz="1100">
                <a:solidFill>
                  <a:srgbClr val="274E13"/>
                </a:solidFill>
              </a:rPr>
              <a:t>.</a:t>
            </a:r>
            <a:endParaRPr sz="1100">
              <a:solidFill>
                <a:srgbClr val="274E13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1100"/>
              <a:buChar char="●"/>
            </a:pPr>
            <a:r>
              <a:rPr b="1" lang="en" sz="1100">
                <a:solidFill>
                  <a:srgbClr val="274E13"/>
                </a:solidFill>
              </a:rPr>
              <a:t>Sushi and nachos saw a smaller increase</a:t>
            </a:r>
            <a:r>
              <a:rPr lang="en" sz="1100">
                <a:solidFill>
                  <a:srgbClr val="274E13"/>
                </a:solidFill>
              </a:rPr>
              <a:t> compared to emerging food trends.</a:t>
            </a:r>
            <a:endParaRPr sz="1100">
              <a:solidFill>
                <a:srgbClr val="274E13"/>
              </a:solidFill>
            </a:endParaRPr>
          </a:p>
        </p:txBody>
      </p:sp>
      <p:pic>
        <p:nvPicPr>
          <p:cNvPr id="373" name="Google Shape;37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75" y="885775"/>
            <a:ext cx="5217676" cy="39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4"/>
          <p:cNvSpPr txBox="1"/>
          <p:nvPr/>
        </p:nvSpPr>
        <p:spPr>
          <a:xfrm>
            <a:off x="0" y="150400"/>
            <a:ext cx="78726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>
                <a:solidFill>
                  <a:srgbClr val="274E13"/>
                </a:solidFill>
              </a:rPr>
              <a:t>Top 20 Food Trends with Biggest Shifts in 2016</a:t>
            </a:r>
            <a:endParaRPr b="1" sz="25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20 Decreasing Food Trends in 2016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5"/>
          <p:cNvSpPr txBox="1"/>
          <p:nvPr>
            <p:ph idx="1" type="body"/>
          </p:nvPr>
        </p:nvSpPr>
        <p:spPr>
          <a:xfrm>
            <a:off x="5502500" y="843950"/>
            <a:ext cx="3223500" cy="3862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Potential causes for the declining Food Trends:</a:t>
            </a:r>
            <a:endParaRPr sz="13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Shifting Consumer Preferences:</a:t>
            </a:r>
            <a:r>
              <a:rPr lang="en" sz="1100"/>
              <a:t> People might be exploring </a:t>
            </a:r>
            <a:r>
              <a:rPr b="1" lang="en" sz="1100"/>
              <a:t>newer food trends</a:t>
            </a:r>
            <a:r>
              <a:rPr lang="en" sz="1100"/>
              <a:t>, causing previous favorites to lose traction.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Saturation of Health Trends:</a:t>
            </a:r>
            <a:r>
              <a:rPr lang="en" sz="1100"/>
              <a:t> The hype around </a:t>
            </a:r>
            <a:r>
              <a:rPr b="1" lang="en" sz="1100"/>
              <a:t>vegan, quinoa, and kale-based meals</a:t>
            </a:r>
            <a:r>
              <a:rPr lang="en" sz="1100"/>
              <a:t> may have plateaued.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Emergence of New Trends:</a:t>
            </a:r>
            <a:r>
              <a:rPr lang="en" sz="1100"/>
              <a:t> Other trends like </a:t>
            </a:r>
            <a:r>
              <a:rPr b="1" lang="en" sz="1100"/>
              <a:t>protein-based, keto-friendly, and plant-based fast foods</a:t>
            </a:r>
            <a:r>
              <a:rPr lang="en" sz="1100"/>
              <a:t> might be taking over.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Cultural and Lifestyle Changes:</a:t>
            </a:r>
            <a:r>
              <a:rPr lang="en" sz="1100"/>
              <a:t> Consumers may prefer </a:t>
            </a:r>
            <a:r>
              <a:rPr b="1" lang="en" sz="1100"/>
              <a:t>convenience-focused foods</a:t>
            </a:r>
            <a:r>
              <a:rPr lang="en" sz="1100"/>
              <a:t> over traditional dishes requiring longer preparation.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Dumplings</a:t>
            </a:r>
            <a:r>
              <a:rPr b="1" lang="en" sz="1100"/>
              <a:t> and Coffee</a:t>
            </a:r>
            <a:r>
              <a:rPr lang="en" sz="1100"/>
              <a:t> shows </a:t>
            </a:r>
            <a:r>
              <a:rPr b="1" lang="en" sz="1100"/>
              <a:t>Contradictory trends</a:t>
            </a:r>
            <a:r>
              <a:rPr lang="en" sz="1100"/>
              <a:t> , suggesting that consumer preferences shift in specific context.</a:t>
            </a:r>
            <a:endParaRPr sz="1100"/>
          </a:p>
        </p:txBody>
      </p:sp>
      <p:pic>
        <p:nvPicPr>
          <p:cNvPr id="381" name="Google Shape;3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75" y="904900"/>
            <a:ext cx="5395426" cy="40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Named Entity Recognition (NER)</a:t>
            </a:r>
            <a:endParaRPr/>
          </a:p>
        </p:txBody>
      </p:sp>
      <p:sp>
        <p:nvSpPr>
          <p:cNvPr id="387" name="Google Shape;387;p56"/>
          <p:cNvSpPr txBox="1"/>
          <p:nvPr>
            <p:ph idx="1" type="body"/>
          </p:nvPr>
        </p:nvSpPr>
        <p:spPr>
          <a:xfrm>
            <a:off x="311700" y="961025"/>
            <a:ext cx="4179300" cy="36078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Based on the Named Entity Recognition Analysis, what we found is: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Most </a:t>
            </a:r>
            <a:r>
              <a:rPr lang="en"/>
              <a:t>popular</a:t>
            </a:r>
            <a:r>
              <a:rPr lang="en"/>
              <a:t> dishes include: pizza, fries, steak, burger, noodles, and sushi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most popular </a:t>
            </a:r>
            <a:r>
              <a:rPr lang="en"/>
              <a:t>cuisines</a:t>
            </a:r>
            <a:r>
              <a:rPr lang="en"/>
              <a:t> include: American, Japanese, Italian, and Mexican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Certain items like fries and burger will remain at the top of the list due to their national popularity, </a:t>
            </a:r>
            <a:r>
              <a:rPr lang="en"/>
              <a:t>especially</a:t>
            </a:r>
            <a:r>
              <a:rPr lang="en"/>
              <a:t> prevalence in fast food restaurants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prevalence of broth, sushi, and noodles show an increasing trend of Asian dishes</a:t>
            </a:r>
            <a:endParaRPr/>
          </a:p>
        </p:txBody>
      </p:sp>
      <p:pic>
        <p:nvPicPr>
          <p:cNvPr id="388" name="Google Shape;3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3950" y="1152475"/>
            <a:ext cx="1658350" cy="252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550" y="3120125"/>
            <a:ext cx="2153900" cy="14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Series Analysis of predicting popular dishes</a:t>
            </a:r>
            <a:endParaRPr/>
          </a:p>
        </p:txBody>
      </p:sp>
      <p:sp>
        <p:nvSpPr>
          <p:cNvPr id="395" name="Google Shape;395;p57"/>
          <p:cNvSpPr txBox="1"/>
          <p:nvPr>
            <p:ph idx="1" type="body"/>
          </p:nvPr>
        </p:nvSpPr>
        <p:spPr>
          <a:xfrm>
            <a:off x="311700" y="1150450"/>
            <a:ext cx="4937100" cy="3418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Insights: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Based on this table, lists food and beverage items with their MAE, to measure </a:t>
            </a:r>
            <a:r>
              <a:rPr lang="en"/>
              <a:t>prediction</a:t>
            </a:r>
            <a:r>
              <a:rPr lang="en"/>
              <a:t> accuracy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model was best at predicting beverage items as some of </a:t>
            </a:r>
            <a:r>
              <a:rPr lang="en"/>
              <a:t>the top performing predictions were smoothie, latte, espresso, and matcha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single best performer in this model was smoothies </a:t>
            </a:r>
            <a:endParaRPr/>
          </a:p>
        </p:txBody>
      </p:sp>
      <p:pic>
        <p:nvPicPr>
          <p:cNvPr id="396" name="Google Shape;39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925" y="1695325"/>
            <a:ext cx="3401375" cy="23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>
            <p:ph type="title"/>
          </p:nvPr>
        </p:nvSpPr>
        <p:spPr>
          <a:xfrm>
            <a:off x="127175" y="11057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10">
                <a:solidFill>
                  <a:srgbClr val="274E13"/>
                </a:solidFill>
              </a:rPr>
              <a:t>Topic Modeling with 12 Topics</a:t>
            </a:r>
            <a:endParaRPr sz="221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710">
              <a:solidFill>
                <a:srgbClr val="274E13"/>
              </a:solidFill>
            </a:endParaRPr>
          </a:p>
        </p:txBody>
      </p:sp>
      <p:sp>
        <p:nvSpPr>
          <p:cNvPr id="402" name="Google Shape;402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7424"/>
            <a:ext cx="9144003" cy="39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9"/>
          <p:cNvSpPr txBox="1"/>
          <p:nvPr>
            <p:ph type="title"/>
          </p:nvPr>
        </p:nvSpPr>
        <p:spPr>
          <a:xfrm>
            <a:off x="205500" y="167675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10"/>
              <a:t>Topic Modeling to get Topics</a:t>
            </a:r>
            <a:endParaRPr sz="251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710"/>
          </a:p>
        </p:txBody>
      </p:sp>
      <p:pic>
        <p:nvPicPr>
          <p:cNvPr id="409" name="Google Shape;4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5800"/>
            <a:ext cx="4637998" cy="431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550" y="955800"/>
            <a:ext cx="4187699" cy="418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0" y="92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400">
                <a:solidFill>
                  <a:srgbClr val="00341B"/>
                </a:solidFill>
              </a:rPr>
              <a:t>Executive Summary</a:t>
            </a:r>
            <a:endParaRPr sz="2400">
              <a:solidFill>
                <a:srgbClr val="00341B"/>
              </a:solidFill>
            </a:endParaRPr>
          </a:p>
        </p:txBody>
      </p:sp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227850" y="1133725"/>
            <a:ext cx="8688300" cy="3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Font typeface="Arial"/>
              <a:buNone/>
            </a:pPr>
            <a:r>
              <a:rPr b="1" lang="en" sz="1950">
                <a:solidFill>
                  <a:srgbClr val="00341B"/>
                </a:solidFill>
              </a:rPr>
              <a:t>Goal: Identifying emerging culinary trends using Yelp data review.</a:t>
            </a:r>
            <a:endParaRPr b="1" sz="1950">
              <a:solidFill>
                <a:srgbClr val="00341B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Font typeface="Arial"/>
              <a:buNone/>
            </a:pPr>
            <a:r>
              <a:t/>
            </a:r>
            <a:endParaRPr b="1" sz="1950">
              <a:solidFill>
                <a:srgbClr val="0034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50">
                <a:solidFill>
                  <a:srgbClr val="00341B"/>
                </a:solidFill>
              </a:rPr>
              <a:t>Approach:</a:t>
            </a:r>
            <a:endParaRPr b="1" sz="1650">
              <a:solidFill>
                <a:srgbClr val="00341B"/>
              </a:solidFill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1650"/>
              <a:buChar char="●"/>
            </a:pPr>
            <a:r>
              <a:rPr b="1" lang="en" sz="1650">
                <a:solidFill>
                  <a:srgbClr val="00341B"/>
                </a:solidFill>
              </a:rPr>
              <a:t>Analyze review text and business attributes to identify trending food items, </a:t>
            </a:r>
            <a:r>
              <a:rPr b="1" lang="en" sz="1650">
                <a:solidFill>
                  <a:srgbClr val="00341B"/>
                </a:solidFill>
              </a:rPr>
              <a:t>cuisines, or customer preferences.</a:t>
            </a:r>
            <a:endParaRPr b="1" sz="1650">
              <a:solidFill>
                <a:srgbClr val="00341B"/>
              </a:solidFill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1650"/>
              <a:buChar char="●"/>
            </a:pPr>
            <a:r>
              <a:rPr b="1" lang="en" sz="1650">
                <a:solidFill>
                  <a:srgbClr val="00341B"/>
                </a:solidFill>
              </a:rPr>
              <a:t>Using word frequency, Sentiment Analysis, Topic Modeling, Time Series Forecasting to detect shifts </a:t>
            </a:r>
            <a:r>
              <a:rPr lang="en" sz="1650">
                <a:solidFill>
                  <a:srgbClr val="00341B"/>
                </a:solidFill>
              </a:rPr>
              <a:t>in discussions over time.</a:t>
            </a:r>
            <a:endParaRPr sz="1650">
              <a:solidFill>
                <a:srgbClr val="0034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00341B"/>
                </a:solidFill>
              </a:rPr>
              <a:t>Why it matters:</a:t>
            </a:r>
            <a:endParaRPr b="1" sz="1650">
              <a:solidFill>
                <a:srgbClr val="00341B"/>
              </a:solidFill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1650"/>
              <a:buChar char="●"/>
            </a:pPr>
            <a:r>
              <a:rPr b="1" lang="en" sz="1650">
                <a:solidFill>
                  <a:srgbClr val="00341B"/>
                </a:solidFill>
              </a:rPr>
              <a:t>Helping restaurants, investors, and food delivery platforms </a:t>
            </a:r>
            <a:r>
              <a:rPr lang="en" sz="1650">
                <a:solidFill>
                  <a:srgbClr val="00341B"/>
                </a:solidFill>
              </a:rPr>
              <a:t>to identify new food trends and adapt their offerings accordingly.</a:t>
            </a:r>
            <a:endParaRPr sz="1650">
              <a:solidFill>
                <a:srgbClr val="00341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00341B"/>
                </a:solidFill>
              </a:rPr>
              <a:t>Findings:</a:t>
            </a:r>
            <a:endParaRPr b="1" sz="1650">
              <a:solidFill>
                <a:srgbClr val="00341B"/>
              </a:solidFill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1650"/>
              <a:buChar char="●"/>
            </a:pPr>
            <a:r>
              <a:rPr b="1" lang="en" sz="1650">
                <a:solidFill>
                  <a:srgbClr val="00341B"/>
                </a:solidFill>
              </a:rPr>
              <a:t>Rising interest in international Cuisines such as Tacos</a:t>
            </a:r>
            <a:r>
              <a:rPr lang="en" sz="1650">
                <a:solidFill>
                  <a:srgbClr val="00341B"/>
                </a:solidFill>
              </a:rPr>
              <a:t>, dumplings etc.</a:t>
            </a:r>
            <a:endParaRPr sz="1650">
              <a:solidFill>
                <a:srgbClr val="00341B"/>
              </a:solidFill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1650"/>
              <a:buChar char="●"/>
            </a:pPr>
            <a:r>
              <a:rPr b="1" lang="en" sz="1650">
                <a:solidFill>
                  <a:srgbClr val="00341B"/>
                </a:solidFill>
              </a:rPr>
              <a:t>American, Japanese, Italian and Mexican Cuisines dominated the insights</a:t>
            </a:r>
            <a:endParaRPr b="1" sz="1650">
              <a:solidFill>
                <a:srgbClr val="00341B"/>
              </a:solidFill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1650"/>
              <a:buChar char="●"/>
            </a:pPr>
            <a:r>
              <a:rPr b="1" lang="en" sz="1650">
                <a:solidFill>
                  <a:srgbClr val="00341B"/>
                </a:solidFill>
              </a:rPr>
              <a:t>Pizza, Pasta and Waffles showed stable demand</a:t>
            </a:r>
            <a:r>
              <a:rPr lang="en" sz="1650">
                <a:solidFill>
                  <a:srgbClr val="00341B"/>
                </a:solidFill>
              </a:rPr>
              <a:t>, indicating steady consumer interest.</a:t>
            </a:r>
            <a:endParaRPr sz="1650">
              <a:solidFill>
                <a:srgbClr val="00341B"/>
              </a:solidFill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0" y="883816"/>
            <a:ext cx="9144000" cy="346200"/>
          </a:xfrm>
          <a:prstGeom prst="rect">
            <a:avLst/>
          </a:prstGeom>
          <a:solidFill>
            <a:srgbClr val="00341B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Objective: Use Yelp Data to Predict Culinary trends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0"/>
          <p:cNvSpPr txBox="1"/>
          <p:nvPr>
            <p:ph type="title"/>
          </p:nvPr>
        </p:nvSpPr>
        <p:spPr>
          <a:xfrm>
            <a:off x="0" y="104650"/>
            <a:ext cx="8520600" cy="5727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10"/>
              <a:t>Absolute Proportion Change in Topics from 2013-2015</a:t>
            </a:r>
            <a:endParaRPr sz="241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10"/>
          </a:p>
        </p:txBody>
      </p:sp>
      <p:pic>
        <p:nvPicPr>
          <p:cNvPr id="416" name="Google Shape;4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5675"/>
            <a:ext cx="7356475" cy="39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0"/>
          <p:cNvSpPr txBox="1"/>
          <p:nvPr/>
        </p:nvSpPr>
        <p:spPr>
          <a:xfrm>
            <a:off x="6894425" y="1644513"/>
            <a:ext cx="21684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341B"/>
                </a:solidFill>
              </a:rPr>
              <a:t>Takeaways:</a:t>
            </a:r>
            <a:br>
              <a:rPr b="0" lang="en" sz="16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lang="en" sz="16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700">
                <a:solidFill>
                  <a:srgbClr val="00341B"/>
                </a:solidFill>
              </a:rPr>
              <a:t>Mexican Food</a:t>
            </a:r>
            <a:r>
              <a:rPr lang="en" sz="1600">
                <a:solidFill>
                  <a:srgbClr val="00341B"/>
                </a:solidFill>
              </a:rPr>
              <a:t> is fastest growing</a:t>
            </a:r>
            <a:endParaRPr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rgbClr val="00341B"/>
                </a:solidFill>
              </a:rPr>
            </a:br>
            <a:r>
              <a:rPr b="1" lang="en" sz="1700">
                <a:solidFill>
                  <a:srgbClr val="00341B"/>
                </a:solidFill>
              </a:rPr>
              <a:t>Growth in Sushi, Pizza and fast food</a:t>
            </a:r>
            <a:r>
              <a:rPr lang="en" sz="1600">
                <a:solidFill>
                  <a:srgbClr val="00341B"/>
                </a:solidFill>
              </a:rPr>
              <a:t> is slowing or </a:t>
            </a:r>
            <a:r>
              <a:rPr lang="en" sz="1600">
                <a:solidFill>
                  <a:srgbClr val="00341B"/>
                </a:solidFill>
              </a:rPr>
              <a:t>stagnating</a:t>
            </a:r>
            <a:br>
              <a:rPr lang="en" sz="1600">
                <a:solidFill>
                  <a:srgbClr val="00341B"/>
                </a:solidFill>
              </a:rPr>
            </a:br>
            <a:endParaRPr sz="1600">
              <a:solidFill>
                <a:srgbClr val="00341B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1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75125"/>
            <a:ext cx="6781126" cy="40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1"/>
          <p:cNvSpPr txBox="1"/>
          <p:nvPr/>
        </p:nvSpPr>
        <p:spPr>
          <a:xfrm>
            <a:off x="0" y="100850"/>
            <a:ext cx="86487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10">
                <a:solidFill>
                  <a:schemeClr val="dk1"/>
                </a:solidFill>
              </a:rPr>
              <a:t>Relative </a:t>
            </a:r>
            <a:r>
              <a:rPr b="1" lang="en" sz="2410">
                <a:solidFill>
                  <a:schemeClr val="dk1"/>
                </a:solidFill>
              </a:rPr>
              <a:t>Proportion Change in Topics from 2013-2015</a:t>
            </a:r>
            <a:endParaRPr b="1" sz="2410">
              <a:solidFill>
                <a:schemeClr val="dk1"/>
              </a:solidFill>
            </a:endParaRPr>
          </a:p>
        </p:txBody>
      </p:sp>
      <p:sp>
        <p:nvSpPr>
          <p:cNvPr id="425" name="Google Shape;425;p61"/>
          <p:cNvSpPr txBox="1"/>
          <p:nvPr/>
        </p:nvSpPr>
        <p:spPr>
          <a:xfrm>
            <a:off x="6894425" y="1279925"/>
            <a:ext cx="2168400" cy="3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341B"/>
                </a:solidFill>
              </a:rPr>
              <a:t>Takeaways:</a:t>
            </a:r>
            <a:br>
              <a:rPr b="0" lang="en" sz="16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lang="en" sz="16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700">
                <a:solidFill>
                  <a:srgbClr val="00341B"/>
                </a:solidFill>
              </a:rPr>
              <a:t>Mexican Food</a:t>
            </a:r>
            <a:r>
              <a:rPr lang="en" sz="1600">
                <a:solidFill>
                  <a:srgbClr val="00341B"/>
                </a:solidFill>
              </a:rPr>
              <a:t> is fastest growing</a:t>
            </a:r>
            <a:endParaRPr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>
                <a:solidFill>
                  <a:srgbClr val="00341B"/>
                </a:solidFill>
              </a:rPr>
            </a:br>
            <a:r>
              <a:rPr b="1" lang="en" sz="1700">
                <a:solidFill>
                  <a:srgbClr val="00341B"/>
                </a:solidFill>
              </a:rPr>
              <a:t>Growth in Sushi, Pizza and fast food</a:t>
            </a:r>
            <a:r>
              <a:rPr lang="en" sz="1600">
                <a:solidFill>
                  <a:srgbClr val="00341B"/>
                </a:solidFill>
              </a:rPr>
              <a:t> is slowing or stagnating</a:t>
            </a:r>
            <a:endParaRPr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341B"/>
                </a:solidFill>
              </a:rPr>
              <a:t>Validates finding</a:t>
            </a:r>
            <a:r>
              <a:rPr lang="en" sz="1700">
                <a:solidFill>
                  <a:srgbClr val="00341B"/>
                </a:solidFill>
              </a:rPr>
              <a:t> </a:t>
            </a:r>
            <a:r>
              <a:rPr lang="en" sz="1600">
                <a:solidFill>
                  <a:srgbClr val="00341B"/>
                </a:solidFill>
              </a:rPr>
              <a:t>from Absolute change data</a:t>
            </a:r>
            <a:br>
              <a:rPr lang="en" sz="1600">
                <a:solidFill>
                  <a:srgbClr val="00341B"/>
                </a:solidFill>
              </a:rPr>
            </a:br>
            <a:endParaRPr sz="1600">
              <a:solidFill>
                <a:srgbClr val="00341B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147225" y="15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500">
                <a:solidFill>
                  <a:srgbClr val="00341B"/>
                </a:solidFill>
              </a:rPr>
              <a:t>Cross Validation with Google Trends</a:t>
            </a:r>
            <a:endParaRPr sz="2500">
              <a:solidFill>
                <a:srgbClr val="00341B"/>
              </a:solidFill>
            </a:endParaRPr>
          </a:p>
        </p:txBody>
      </p:sp>
      <p:sp>
        <p:nvSpPr>
          <p:cNvPr id="431" name="Google Shape;431;p62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5100"/>
            <a:ext cx="6528999" cy="428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6831375" y="726150"/>
            <a:ext cx="2168400" cy="44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341B"/>
                </a:solidFill>
              </a:rPr>
              <a:t>Takeaways:</a:t>
            </a:r>
            <a:br>
              <a:rPr b="0" lang="en" sz="16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lang="en" sz="16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700">
                <a:solidFill>
                  <a:srgbClr val="00341B"/>
                </a:solidFill>
              </a:rPr>
              <a:t>Confirms finding that Tacos did grow fast</a:t>
            </a:r>
            <a:endParaRPr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341B"/>
                </a:solidFill>
              </a:rPr>
              <a:t>Tacos have </a:t>
            </a:r>
            <a:r>
              <a:rPr b="1" lang="en" sz="1600">
                <a:solidFill>
                  <a:srgbClr val="00341B"/>
                </a:solidFill>
              </a:rPr>
              <a:t>overtaken Sushi and rolls</a:t>
            </a:r>
            <a:endParaRPr b="1"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341B"/>
                </a:solidFill>
              </a:rPr>
              <a:t>Validates finding</a:t>
            </a:r>
            <a:r>
              <a:rPr lang="en" sz="1700">
                <a:solidFill>
                  <a:srgbClr val="00341B"/>
                </a:solidFill>
              </a:rPr>
              <a:t> </a:t>
            </a:r>
            <a:r>
              <a:rPr lang="en" sz="1600">
                <a:solidFill>
                  <a:srgbClr val="00341B"/>
                </a:solidFill>
              </a:rPr>
              <a:t>from Absolute and Relative  change data</a:t>
            </a:r>
            <a:endParaRPr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341B"/>
                </a:solidFill>
              </a:rPr>
              <a:t>Tacos have</a:t>
            </a:r>
            <a:r>
              <a:rPr b="1" lang="en" sz="1600">
                <a:solidFill>
                  <a:srgbClr val="00341B"/>
                </a:solidFill>
              </a:rPr>
              <a:t> closed gap on vegan</a:t>
            </a:r>
            <a:r>
              <a:rPr lang="en" sz="1600">
                <a:solidFill>
                  <a:srgbClr val="00341B"/>
                </a:solidFill>
              </a:rPr>
              <a:t> too </a:t>
            </a:r>
            <a:br>
              <a:rPr lang="en" sz="1600">
                <a:solidFill>
                  <a:srgbClr val="00341B"/>
                </a:solidFill>
              </a:rPr>
            </a:br>
            <a:endParaRPr sz="1600">
              <a:solidFill>
                <a:srgbClr val="00341B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147225" y="15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500">
                <a:solidFill>
                  <a:srgbClr val="00341B"/>
                </a:solidFill>
              </a:rPr>
              <a:t>Cross Validation with Google Trends - Taco/Pie</a:t>
            </a:r>
            <a:endParaRPr sz="2500">
              <a:solidFill>
                <a:srgbClr val="00341B"/>
              </a:solidFill>
            </a:endParaRPr>
          </a:p>
        </p:txBody>
      </p:sp>
      <p:sp>
        <p:nvSpPr>
          <p:cNvPr id="439" name="Google Shape;439;p63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50" y="946550"/>
            <a:ext cx="6767225" cy="40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6831375" y="726150"/>
            <a:ext cx="2168400" cy="44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341B"/>
                </a:solidFill>
              </a:rPr>
              <a:t>Takeaways:</a:t>
            </a:r>
            <a:br>
              <a:rPr b="0" lang="en" sz="16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lang="en" sz="16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700">
                <a:solidFill>
                  <a:srgbClr val="00341B"/>
                </a:solidFill>
              </a:rPr>
              <a:t>Confirms finding that Tacos did grow fast</a:t>
            </a:r>
            <a:endParaRPr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341B"/>
                </a:solidFill>
              </a:rPr>
              <a:t>Tacos have </a:t>
            </a:r>
            <a:r>
              <a:rPr b="1" lang="en" sz="1600">
                <a:solidFill>
                  <a:srgbClr val="00341B"/>
                </a:solidFill>
              </a:rPr>
              <a:t>overtaken Sushi and rolls and Pie</a:t>
            </a:r>
            <a:endParaRPr b="1"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341B"/>
                </a:solidFill>
              </a:rPr>
              <a:t>Validates finding</a:t>
            </a:r>
            <a:r>
              <a:rPr lang="en" sz="1700">
                <a:solidFill>
                  <a:srgbClr val="00341B"/>
                </a:solidFill>
              </a:rPr>
              <a:t> </a:t>
            </a:r>
            <a:r>
              <a:rPr lang="en" sz="1600">
                <a:solidFill>
                  <a:srgbClr val="00341B"/>
                </a:solidFill>
              </a:rPr>
              <a:t>from Absolute and Relative  change data</a:t>
            </a:r>
            <a:endParaRPr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341B"/>
                </a:solidFill>
              </a:rPr>
              <a:t>Tacos have</a:t>
            </a:r>
            <a:r>
              <a:rPr b="1" lang="en" sz="1600">
                <a:solidFill>
                  <a:srgbClr val="00341B"/>
                </a:solidFill>
              </a:rPr>
              <a:t> closed gap on Pie </a:t>
            </a:r>
            <a:r>
              <a:rPr lang="en" sz="1600">
                <a:solidFill>
                  <a:srgbClr val="00341B"/>
                </a:solidFill>
              </a:rPr>
              <a:t>too </a:t>
            </a:r>
            <a:br>
              <a:rPr lang="en" sz="1600">
                <a:solidFill>
                  <a:srgbClr val="00341B"/>
                </a:solidFill>
              </a:rPr>
            </a:br>
            <a:endParaRPr sz="1600">
              <a:solidFill>
                <a:srgbClr val="00341B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title"/>
          </p:nvPr>
        </p:nvSpPr>
        <p:spPr>
          <a:xfrm>
            <a:off x="147225" y="15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300">
                <a:solidFill>
                  <a:srgbClr val="00341B"/>
                </a:solidFill>
              </a:rPr>
              <a:t>Cross Validation </a:t>
            </a:r>
            <a:r>
              <a:rPr lang="en" sz="2300">
                <a:solidFill>
                  <a:srgbClr val="00341B"/>
                </a:solidFill>
              </a:rPr>
              <a:t>through</a:t>
            </a:r>
            <a:r>
              <a:rPr lang="en" sz="2300">
                <a:solidFill>
                  <a:srgbClr val="00341B"/>
                </a:solidFill>
              </a:rPr>
              <a:t> </a:t>
            </a:r>
            <a:r>
              <a:rPr lang="en" sz="2300">
                <a:solidFill>
                  <a:srgbClr val="00341B"/>
                </a:solidFill>
              </a:rPr>
              <a:t>Comparison</a:t>
            </a:r>
            <a:r>
              <a:rPr lang="en" sz="2300">
                <a:solidFill>
                  <a:srgbClr val="00341B"/>
                </a:solidFill>
              </a:rPr>
              <a:t> </a:t>
            </a:r>
            <a:r>
              <a:rPr lang="en" sz="2300">
                <a:solidFill>
                  <a:srgbClr val="00341B"/>
                </a:solidFill>
              </a:rPr>
              <a:t>with</a:t>
            </a:r>
            <a:r>
              <a:rPr lang="en" sz="2300">
                <a:solidFill>
                  <a:srgbClr val="00341B"/>
                </a:solidFill>
              </a:rPr>
              <a:t> Chipotle </a:t>
            </a:r>
            <a:endParaRPr sz="2300">
              <a:solidFill>
                <a:srgbClr val="00341B"/>
              </a:solidFill>
            </a:endParaRPr>
          </a:p>
        </p:txBody>
      </p:sp>
      <p:sp>
        <p:nvSpPr>
          <p:cNvPr id="447" name="Google Shape;447;p64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525" y="929875"/>
            <a:ext cx="5982824" cy="3727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" name="Google Shape;449;p64"/>
          <p:cNvCxnSpPr/>
          <p:nvPr/>
        </p:nvCxnSpPr>
        <p:spPr>
          <a:xfrm flipH="1" rot="10800000">
            <a:off x="805600" y="1381700"/>
            <a:ext cx="4702200" cy="17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64"/>
          <p:cNvSpPr/>
          <p:nvPr/>
        </p:nvSpPr>
        <p:spPr>
          <a:xfrm>
            <a:off x="729950" y="2636950"/>
            <a:ext cx="11472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4"/>
          <p:cNvSpPr txBox="1"/>
          <p:nvPr/>
        </p:nvSpPr>
        <p:spPr>
          <a:xfrm>
            <a:off x="6831375" y="929875"/>
            <a:ext cx="2168400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341B"/>
                </a:solidFill>
              </a:rPr>
              <a:t>Takeaways:</a:t>
            </a:r>
            <a:br>
              <a:rPr b="0" lang="en" sz="16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lang="en" sz="16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700">
                <a:solidFill>
                  <a:srgbClr val="00341B"/>
                </a:solidFill>
              </a:rPr>
              <a:t>7000 Branches and growing</a:t>
            </a:r>
            <a:endParaRPr b="1"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341B"/>
                </a:solidFill>
              </a:rPr>
              <a:t>2023 15% Revenue growth </a:t>
            </a:r>
            <a:r>
              <a:rPr lang="en" sz="1600">
                <a:solidFill>
                  <a:srgbClr val="00341B"/>
                </a:solidFill>
              </a:rPr>
              <a:t>compared</a:t>
            </a:r>
            <a:r>
              <a:rPr lang="en" sz="1600">
                <a:solidFill>
                  <a:srgbClr val="00341B"/>
                </a:solidFill>
              </a:rPr>
              <a:t> to 7% for industry</a:t>
            </a:r>
            <a:endParaRPr b="1"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341B"/>
                </a:solidFill>
              </a:rPr>
              <a:t>Validates finding</a:t>
            </a:r>
            <a:r>
              <a:rPr lang="en" sz="1700">
                <a:solidFill>
                  <a:srgbClr val="00341B"/>
                </a:solidFill>
              </a:rPr>
              <a:t> </a:t>
            </a:r>
            <a:r>
              <a:rPr lang="en" sz="1600">
                <a:solidFill>
                  <a:srgbClr val="00341B"/>
                </a:solidFill>
              </a:rPr>
              <a:t>from Absolute and Relative  change data that Mexican Food is on the rise</a:t>
            </a:r>
            <a:endParaRPr sz="1600">
              <a:solidFill>
                <a:srgbClr val="00341B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5"/>
          <p:cNvSpPr txBox="1"/>
          <p:nvPr>
            <p:ph type="title"/>
          </p:nvPr>
        </p:nvSpPr>
        <p:spPr>
          <a:xfrm>
            <a:off x="147225" y="15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300">
                <a:solidFill>
                  <a:srgbClr val="00341B"/>
                </a:solidFill>
              </a:rPr>
              <a:t>Cross Validation through Comparison with Chipotle </a:t>
            </a:r>
            <a:endParaRPr sz="2300">
              <a:solidFill>
                <a:srgbClr val="00341B"/>
              </a:solidFill>
            </a:endParaRPr>
          </a:p>
        </p:txBody>
      </p:sp>
      <p:sp>
        <p:nvSpPr>
          <p:cNvPr id="457" name="Google Shape;457;p65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8" name="Google Shape;458;p65"/>
          <p:cNvCxnSpPr/>
          <p:nvPr/>
        </p:nvCxnSpPr>
        <p:spPr>
          <a:xfrm flipH="1" rot="10800000">
            <a:off x="805600" y="1381700"/>
            <a:ext cx="4702200" cy="17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9" name="Google Shape;459;p65"/>
          <p:cNvSpPr/>
          <p:nvPr/>
        </p:nvSpPr>
        <p:spPr>
          <a:xfrm>
            <a:off x="729950" y="2636950"/>
            <a:ext cx="11472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5"/>
          <p:cNvSpPr txBox="1"/>
          <p:nvPr/>
        </p:nvSpPr>
        <p:spPr>
          <a:xfrm>
            <a:off x="6831375" y="929875"/>
            <a:ext cx="2168400" cy="3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0341B"/>
                </a:solidFill>
              </a:rPr>
              <a:t>Takeaways:</a:t>
            </a:r>
            <a:br>
              <a:rPr b="0" lang="en" sz="16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lang="en" sz="1600">
                <a:solidFill>
                  <a:srgbClr val="00341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700">
                <a:solidFill>
                  <a:srgbClr val="00341B"/>
                </a:solidFill>
              </a:rPr>
              <a:t>8,564 </a:t>
            </a:r>
            <a:r>
              <a:rPr b="1" lang="en" sz="1700">
                <a:solidFill>
                  <a:srgbClr val="00341B"/>
                </a:solidFill>
              </a:rPr>
              <a:t>Branches and growing</a:t>
            </a:r>
            <a:endParaRPr b="1"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341B"/>
                </a:solidFill>
              </a:rPr>
              <a:t>2023 5% same store Revenue growth</a:t>
            </a:r>
            <a:r>
              <a:rPr lang="en" sz="1600">
                <a:solidFill>
                  <a:srgbClr val="00341B"/>
                </a:solidFill>
              </a:rPr>
              <a:t> for higher than competitors</a:t>
            </a:r>
            <a:endParaRPr b="1"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341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341B"/>
                </a:solidFill>
              </a:rPr>
              <a:t>Validates finding</a:t>
            </a:r>
            <a:r>
              <a:rPr lang="en" sz="1700">
                <a:solidFill>
                  <a:srgbClr val="00341B"/>
                </a:solidFill>
              </a:rPr>
              <a:t> </a:t>
            </a:r>
            <a:r>
              <a:rPr lang="en" sz="1600">
                <a:solidFill>
                  <a:srgbClr val="00341B"/>
                </a:solidFill>
              </a:rPr>
              <a:t>from Absolute and Relative  change data that Mexican Food is on the rise</a:t>
            </a:r>
            <a:endParaRPr sz="1600">
              <a:solidFill>
                <a:srgbClr val="00341B"/>
              </a:solidFill>
            </a:endParaRPr>
          </a:p>
        </p:txBody>
      </p:sp>
      <p:pic>
        <p:nvPicPr>
          <p:cNvPr id="461" name="Google Shape;46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25" y="890575"/>
            <a:ext cx="6684151" cy="40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6"/>
          <p:cNvSpPr txBox="1"/>
          <p:nvPr>
            <p:ph type="title"/>
          </p:nvPr>
        </p:nvSpPr>
        <p:spPr>
          <a:xfrm>
            <a:off x="147225" y="15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300">
                <a:solidFill>
                  <a:srgbClr val="00341B"/>
                </a:solidFill>
              </a:rPr>
              <a:t>Ingredient Demand - Supplier planning and inventory</a:t>
            </a:r>
            <a:endParaRPr sz="2300">
              <a:solidFill>
                <a:srgbClr val="00341B"/>
              </a:solidFill>
            </a:endParaRPr>
          </a:p>
        </p:txBody>
      </p:sp>
      <p:sp>
        <p:nvSpPr>
          <p:cNvPr id="467" name="Google Shape;467;p66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" name="Google Shape;468;p66"/>
          <p:cNvCxnSpPr/>
          <p:nvPr/>
        </p:nvCxnSpPr>
        <p:spPr>
          <a:xfrm flipH="1" rot="10800000">
            <a:off x="805600" y="1381700"/>
            <a:ext cx="4702200" cy="17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66"/>
          <p:cNvSpPr/>
          <p:nvPr/>
        </p:nvSpPr>
        <p:spPr>
          <a:xfrm>
            <a:off x="729950" y="2636950"/>
            <a:ext cx="11472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75" y="1048325"/>
            <a:ext cx="6491775" cy="37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6"/>
          <p:cNvSpPr txBox="1"/>
          <p:nvPr/>
        </p:nvSpPr>
        <p:spPr>
          <a:xfrm>
            <a:off x="6664500" y="741400"/>
            <a:ext cx="2479500" cy="43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74E13"/>
                </a:solidFill>
              </a:rPr>
              <a:t>Takeaways:</a:t>
            </a:r>
            <a:br>
              <a:rPr b="0" lang="en" sz="1600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500">
                <a:solidFill>
                  <a:srgbClr val="274E13"/>
                </a:solidFill>
              </a:rPr>
              <a:t>Chicken and cheese dominate</a:t>
            </a:r>
            <a:r>
              <a:rPr lang="en" sz="1500">
                <a:solidFill>
                  <a:srgbClr val="274E13"/>
                </a:solidFill>
              </a:rPr>
              <a:t> – Most frequently used emerging ingredients.</a:t>
            </a:r>
            <a:endParaRPr sz="1500">
              <a:solidFill>
                <a:srgbClr val="274E1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solidFill>
                  <a:srgbClr val="274E13"/>
                </a:solidFill>
              </a:rPr>
              <a:t>Protein-rich trend</a:t>
            </a:r>
            <a:r>
              <a:rPr lang="en" sz="1500">
                <a:solidFill>
                  <a:srgbClr val="274E13"/>
                </a:solidFill>
              </a:rPr>
              <a:t> – Pork, beef, fish, and shrimp are popular.</a:t>
            </a:r>
            <a:endParaRPr sz="15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500">
                <a:solidFill>
                  <a:srgbClr val="274E13"/>
                </a:solidFill>
              </a:rPr>
              <a:t>Diverse ingredients</a:t>
            </a:r>
            <a:r>
              <a:rPr lang="en" sz="1500">
                <a:solidFill>
                  <a:srgbClr val="274E13"/>
                </a:solidFill>
              </a:rPr>
              <a:t> – Sweet, savory, and healthy foods are trending.</a:t>
            </a:r>
            <a:endParaRPr sz="15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274E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274E13"/>
                </a:solidFill>
              </a:rPr>
              <a:t>Staples remain strong</a:t>
            </a:r>
            <a:r>
              <a:rPr lang="en" sz="1500">
                <a:solidFill>
                  <a:srgbClr val="274E13"/>
                </a:solidFill>
              </a:rPr>
              <a:t> – Rice, noodles, and potatoes still relevant.</a:t>
            </a:r>
            <a:endParaRPr sz="1500">
              <a:solidFill>
                <a:srgbClr val="274E1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74E13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7"/>
          <p:cNvSpPr txBox="1"/>
          <p:nvPr>
            <p:ph type="title"/>
          </p:nvPr>
        </p:nvSpPr>
        <p:spPr>
          <a:xfrm>
            <a:off x="147225" y="15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300">
                <a:solidFill>
                  <a:srgbClr val="00341B"/>
                </a:solidFill>
              </a:rPr>
              <a:t>Neighbourhood Healthiness Index</a:t>
            </a:r>
            <a:endParaRPr sz="2300">
              <a:solidFill>
                <a:srgbClr val="00341B"/>
              </a:solidFill>
            </a:endParaRPr>
          </a:p>
        </p:txBody>
      </p:sp>
      <p:sp>
        <p:nvSpPr>
          <p:cNvPr id="477" name="Google Shape;477;p67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" name="Google Shape;478;p67"/>
          <p:cNvCxnSpPr/>
          <p:nvPr/>
        </p:nvCxnSpPr>
        <p:spPr>
          <a:xfrm flipH="1" rot="10800000">
            <a:off x="805600" y="1381700"/>
            <a:ext cx="4702200" cy="17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" name="Google Shape;479;p67"/>
          <p:cNvSpPr/>
          <p:nvPr/>
        </p:nvSpPr>
        <p:spPr>
          <a:xfrm>
            <a:off x="729950" y="2636950"/>
            <a:ext cx="11472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25" y="909900"/>
            <a:ext cx="2973350" cy="40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575" y="849150"/>
            <a:ext cx="2686050" cy="41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5550" y="867025"/>
            <a:ext cx="2539588" cy="411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67"/>
          <p:cNvCxnSpPr/>
          <p:nvPr/>
        </p:nvCxnSpPr>
        <p:spPr>
          <a:xfrm>
            <a:off x="3262500" y="1402350"/>
            <a:ext cx="0" cy="303300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67"/>
          <p:cNvCxnSpPr/>
          <p:nvPr/>
        </p:nvCxnSpPr>
        <p:spPr>
          <a:xfrm>
            <a:off x="6251875" y="1415638"/>
            <a:ext cx="0" cy="303300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8"/>
          <p:cNvSpPr txBox="1"/>
          <p:nvPr>
            <p:ph type="title"/>
          </p:nvPr>
        </p:nvSpPr>
        <p:spPr>
          <a:xfrm>
            <a:off x="147225" y="15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300">
                <a:solidFill>
                  <a:srgbClr val="00341B"/>
                </a:solidFill>
              </a:rPr>
              <a:t>Restaurants</a:t>
            </a:r>
            <a:r>
              <a:rPr lang="en" sz="2300">
                <a:solidFill>
                  <a:srgbClr val="00341B"/>
                </a:solidFill>
              </a:rPr>
              <a:t> </a:t>
            </a:r>
            <a:r>
              <a:rPr lang="en" sz="2300">
                <a:solidFill>
                  <a:srgbClr val="00341B"/>
                </a:solidFill>
              </a:rPr>
              <a:t>Healthiness Index</a:t>
            </a:r>
            <a:endParaRPr sz="2300">
              <a:solidFill>
                <a:srgbClr val="00341B"/>
              </a:solidFill>
            </a:endParaRPr>
          </a:p>
        </p:txBody>
      </p:sp>
      <p:sp>
        <p:nvSpPr>
          <p:cNvPr id="490" name="Google Shape;490;p68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p68"/>
          <p:cNvCxnSpPr/>
          <p:nvPr/>
        </p:nvCxnSpPr>
        <p:spPr>
          <a:xfrm flipH="1" rot="10800000">
            <a:off x="805600" y="1381700"/>
            <a:ext cx="4702200" cy="173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68"/>
          <p:cNvSpPr/>
          <p:nvPr/>
        </p:nvSpPr>
        <p:spPr>
          <a:xfrm>
            <a:off x="729950" y="2636950"/>
            <a:ext cx="11472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3" name="Google Shape;49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25" y="909900"/>
            <a:ext cx="2973350" cy="4044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4" name="Google Shape;494;p68"/>
          <p:cNvCxnSpPr/>
          <p:nvPr/>
        </p:nvCxnSpPr>
        <p:spPr>
          <a:xfrm>
            <a:off x="3262500" y="1402350"/>
            <a:ext cx="0" cy="303300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68"/>
          <p:cNvCxnSpPr/>
          <p:nvPr/>
        </p:nvCxnSpPr>
        <p:spPr>
          <a:xfrm>
            <a:off x="6251875" y="1415638"/>
            <a:ext cx="0" cy="3033000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6" name="Google Shape;49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413" y="841825"/>
            <a:ext cx="2454526" cy="41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2076" y="841825"/>
            <a:ext cx="2504013" cy="411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9"/>
          <p:cNvSpPr txBox="1"/>
          <p:nvPr>
            <p:ph type="title"/>
          </p:nvPr>
        </p:nvSpPr>
        <p:spPr>
          <a:xfrm>
            <a:off x="-45073" y="-34366"/>
            <a:ext cx="762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00341B"/>
                </a:solidFill>
              </a:rPr>
              <a:t>Summary - Comparison of Models and Results</a:t>
            </a:r>
            <a:endParaRPr/>
          </a:p>
        </p:txBody>
      </p:sp>
      <p:graphicFrame>
        <p:nvGraphicFramePr>
          <p:cNvPr id="503" name="Google Shape;503;p69"/>
          <p:cNvGraphicFramePr/>
          <p:nvPr/>
        </p:nvGraphicFramePr>
        <p:xfrm>
          <a:off x="-45087" y="51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{6EAA4611-0BFD-40EF-8A51-279334E317C1}</a:tableStyleId>
              </a:tblPr>
              <a:tblGrid>
                <a:gridCol w="1977800"/>
                <a:gridCol w="2131625"/>
                <a:gridCol w="1658300"/>
                <a:gridCol w="1658300"/>
                <a:gridCol w="1658300"/>
              </a:tblGrid>
              <a:tr h="60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274E13"/>
                          </a:solidFill>
                        </a:rPr>
                        <a:t>Model Used</a:t>
                      </a:r>
                      <a:endParaRPr b="1" sz="1600"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274E13"/>
                          </a:solidFill>
                        </a:rPr>
                        <a:t>Strength</a:t>
                      </a:r>
                      <a:endParaRPr b="1" sz="1600"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274E13"/>
                          </a:solidFill>
                        </a:rPr>
                        <a:t>Weakness</a:t>
                      </a:r>
                      <a:endParaRPr b="1" sz="1600"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274E13"/>
                          </a:solidFill>
                        </a:rPr>
                        <a:t>What did it predict</a:t>
                      </a:r>
                      <a:endParaRPr b="1" sz="1600"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274E13"/>
                          </a:solidFill>
                        </a:rPr>
                        <a:t>Why did it predict that</a:t>
                      </a:r>
                      <a:endParaRPr b="1" sz="1600">
                        <a:solidFill>
                          <a:srgbClr val="274E1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7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666666"/>
                          </a:solidFill>
                        </a:rPr>
                        <a:t>K-Means Clustering &amp; Dish Co-Occurrence Network Analysis</a:t>
                      </a:r>
                      <a:endParaRPr b="1" sz="1300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Identifies restaurant trends and menu item associations to optimize sales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Requires predefined K value, sensitive to outliers, and can't directly predict sales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Categorized restaurants into four types (budget) and identified frequent pairings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Elbow method determined K=4, and clustering was based on PCA features. 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7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66666"/>
                          </a:solidFill>
                        </a:rPr>
                        <a:t>Keyword Frequency Analysis</a:t>
                      </a:r>
                      <a:endParaRPr b="1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Simple, interpretable, effective for identifying emerging trends.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Lacks context, sentiment, and synonym handling.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Rise of plant-based food, mexican cuisine.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Based on word count shifts in reviews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750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666666"/>
                          </a:solidFill>
                        </a:rPr>
                        <a:t>Time Series Forecasting using LSTM Model</a:t>
                      </a:r>
                      <a:endParaRPr b="1" sz="1500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LSTM effectively predicts time-dependent correlations in food trends, forecasting shifts based on past data.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Requires a large amount of training data.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Sensitive to data preprocessing and model tuning and Can be computationally expensive.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Accurately forecasted rising interest in healthy foods, international cuisine, and specialty drinks, while identifying declining trends.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Helps restaurants, marketers, and suppliers adjust inventory, menu offerings, and marketing strategies based on anticipated trends.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6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666666"/>
                          </a:solidFill>
                        </a:rPr>
                        <a:t>Named Entity Recognition</a:t>
                      </a:r>
                      <a:endParaRPr b="1" sz="1500">
                        <a:solidFill>
                          <a:srgbClr val="666666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666666"/>
                          </a:solidFill>
                        </a:rPr>
                        <a:t>Time Series</a:t>
                      </a:r>
                      <a:endParaRPr b="1" sz="1500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Identified popular dishes along with cuisines to prioritize strategic marketing initiatives.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Limited generalization to new entities, and Overlapping Entities (Philly, Cheesesteak, Philly Cheesesteak)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Performed </a:t>
                      </a:r>
                      <a:r>
                        <a:rPr lang="en" sz="1000"/>
                        <a:t>really</a:t>
                      </a:r>
                      <a:r>
                        <a:rPr lang="en" sz="1000"/>
                        <a:t> well in predicting upcoming beverage popularity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Helps smoothie cafes, coffee shops, etc in predicting future demand, along with what to focus their spending on.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07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rgbClr val="666666"/>
                          </a:solidFill>
                        </a:rPr>
                        <a:t>Topic Modeling LDA</a:t>
                      </a:r>
                      <a:endParaRPr b="1" sz="1500"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Unsupervised, interpretable, scalable, and effective for trend analysis.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Manual topic labeling, sensitive to parameter tuning, and fixed number of topics.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Rise of Mexican </a:t>
                      </a:r>
                      <a:r>
                        <a:rPr lang="en" sz="1100"/>
                        <a:t>Cuisine</a:t>
                      </a:r>
                      <a:r>
                        <a:rPr lang="en" sz="1100"/>
                        <a:t>, Brunches, tacos.</a:t>
                      </a:r>
                      <a:br>
                        <a:rPr lang="en" sz="1100"/>
                      </a:br>
                      <a:r>
                        <a:rPr lang="en" sz="1100"/>
                        <a:t>Stagnation</a:t>
                      </a:r>
                      <a:r>
                        <a:rPr lang="en" sz="1100"/>
                        <a:t> of Traditional Dishe.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Based on recurring patterns in customer reviews, identifying associations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147225" y="15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500">
                <a:solidFill>
                  <a:srgbClr val="00341B"/>
                </a:solidFill>
              </a:rPr>
              <a:t>Business Problem Definition</a:t>
            </a:r>
            <a:endParaRPr sz="2500">
              <a:solidFill>
                <a:srgbClr val="00341B"/>
              </a:solidFill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-125" y="2260050"/>
            <a:ext cx="9144000" cy="1177500"/>
          </a:xfrm>
          <a:prstGeom prst="rect">
            <a:avLst/>
          </a:prstGeom>
          <a:solidFill>
            <a:srgbClr val="00341B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Develop a culinary and dish trend predictor based on reviews from </a:t>
            </a:r>
            <a:r>
              <a:rPr lang="en" sz="2400">
                <a:solidFill>
                  <a:schemeClr val="lt1"/>
                </a:solidFill>
              </a:rPr>
              <a:t>restaurants</a:t>
            </a:r>
            <a:r>
              <a:rPr lang="en" sz="2400">
                <a:solidFill>
                  <a:schemeClr val="lt1"/>
                </a:solidFill>
              </a:rPr>
              <a:t> to help </a:t>
            </a:r>
            <a:r>
              <a:rPr lang="en" sz="2400">
                <a:solidFill>
                  <a:schemeClr val="lt1"/>
                </a:solidFill>
              </a:rPr>
              <a:t>restaurants</a:t>
            </a:r>
            <a:r>
              <a:rPr lang="en" sz="2400">
                <a:solidFill>
                  <a:schemeClr val="lt1"/>
                </a:solidFill>
              </a:rPr>
              <a:t> optimize their operations and marketing</a:t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0"/>
          <p:cNvSpPr txBox="1"/>
          <p:nvPr>
            <p:ph type="title"/>
          </p:nvPr>
        </p:nvSpPr>
        <p:spPr>
          <a:xfrm>
            <a:off x="147225" y="15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300">
                <a:solidFill>
                  <a:srgbClr val="00341B"/>
                </a:solidFill>
              </a:rPr>
              <a:t>Limitations</a:t>
            </a:r>
            <a:endParaRPr sz="2300">
              <a:solidFill>
                <a:srgbClr val="00341B"/>
              </a:solidFill>
            </a:endParaRPr>
          </a:p>
        </p:txBody>
      </p:sp>
      <p:sp>
        <p:nvSpPr>
          <p:cNvPr id="509" name="Google Shape;509;p70"/>
          <p:cNvSpPr txBox="1"/>
          <p:nvPr>
            <p:ph idx="1" type="body"/>
          </p:nvPr>
        </p:nvSpPr>
        <p:spPr>
          <a:xfrm>
            <a:off x="1257300" y="1200150"/>
            <a:ext cx="75294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"/>
              <a:buNone/>
            </a:pPr>
            <a:r>
              <a:rPr b="1" lang="en" sz="1738">
                <a:solidFill>
                  <a:srgbClr val="00341B"/>
                </a:solidFill>
              </a:rPr>
              <a:t>Small Dataset</a:t>
            </a:r>
            <a:endParaRPr b="1" sz="1738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"/>
              <a:buNone/>
            </a:pPr>
            <a:r>
              <a:t/>
            </a:r>
            <a:endParaRPr b="1" sz="1738">
              <a:solidFill>
                <a:srgbClr val="00341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"/>
              <a:buNone/>
            </a:pPr>
            <a:r>
              <a:rPr b="1" lang="en" sz="1738">
                <a:solidFill>
                  <a:srgbClr val="00341B"/>
                </a:solidFill>
              </a:rPr>
              <a:t> Technical Issues</a:t>
            </a:r>
            <a:endParaRPr b="1" sz="1738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"/>
              <a:buNone/>
            </a:pPr>
            <a:r>
              <a:t/>
            </a:r>
            <a:endParaRPr b="1" sz="1738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"/>
              <a:buNone/>
            </a:pPr>
            <a:r>
              <a:rPr b="1" lang="en" sz="1738">
                <a:solidFill>
                  <a:srgbClr val="00341B"/>
                </a:solidFill>
              </a:rPr>
              <a:t>Pandemic Effects</a:t>
            </a:r>
            <a:endParaRPr b="1" sz="1738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"/>
              <a:buNone/>
            </a:pPr>
            <a:r>
              <a:t/>
            </a:r>
            <a:endParaRPr b="1" sz="1738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"/>
              <a:buNone/>
            </a:pPr>
            <a:r>
              <a:rPr b="1" lang="en" sz="1738">
                <a:solidFill>
                  <a:srgbClr val="00341B"/>
                </a:solidFill>
              </a:rPr>
              <a:t>Cross Platform Collaboration and Data Sharing</a:t>
            </a:r>
            <a:endParaRPr b="1" sz="1738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"/>
              <a:buNone/>
            </a:pPr>
            <a:r>
              <a:t/>
            </a:r>
            <a:endParaRPr b="1" sz="1738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"/>
              <a:buNone/>
            </a:pPr>
            <a:r>
              <a:rPr b="1" lang="en" sz="1738">
                <a:solidFill>
                  <a:srgbClr val="00341B"/>
                </a:solidFill>
              </a:rPr>
              <a:t>High Seasonality</a:t>
            </a:r>
            <a:endParaRPr b="1" sz="1738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"/>
              <a:buNone/>
            </a:pPr>
            <a:r>
              <a:t/>
            </a:r>
            <a:endParaRPr b="1" sz="1050">
              <a:solidFill>
                <a:srgbClr val="00341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60"/>
              <a:buFont typeface="Arial"/>
              <a:buNone/>
            </a:pPr>
            <a:r>
              <a:t/>
            </a:r>
            <a:endParaRPr sz="812">
              <a:solidFill>
                <a:srgbClr val="00341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60"/>
              <a:buNone/>
            </a:pPr>
            <a:r>
              <a:t/>
            </a:r>
            <a:endParaRPr sz="670"/>
          </a:p>
        </p:txBody>
      </p:sp>
      <p:pic>
        <p:nvPicPr>
          <p:cNvPr descr="Modeling Icon PNG Images, Vectors Free Download - Pngtree" id="510" name="Google Shape;51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749" y="1718146"/>
            <a:ext cx="615949" cy="61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ning - Free industry icons" id="511" name="Google Shape;511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894" y="1200160"/>
            <a:ext cx="493660" cy="49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750" y="3784575"/>
            <a:ext cx="615950" cy="615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899" y="3082067"/>
            <a:ext cx="493650" cy="49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375" y="2423438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1"/>
          <p:cNvSpPr txBox="1"/>
          <p:nvPr>
            <p:ph type="title"/>
          </p:nvPr>
        </p:nvSpPr>
        <p:spPr>
          <a:xfrm>
            <a:off x="147225" y="153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300">
                <a:solidFill>
                  <a:srgbClr val="00341B"/>
                </a:solidFill>
              </a:rPr>
              <a:t>Future </a:t>
            </a:r>
            <a:r>
              <a:rPr lang="en" sz="2300">
                <a:solidFill>
                  <a:srgbClr val="00341B"/>
                </a:solidFill>
              </a:rPr>
              <a:t>Perspectives</a:t>
            </a:r>
            <a:endParaRPr sz="2300">
              <a:solidFill>
                <a:srgbClr val="00341B"/>
              </a:solidFill>
            </a:endParaRPr>
          </a:p>
        </p:txBody>
      </p:sp>
      <p:sp>
        <p:nvSpPr>
          <p:cNvPr id="520" name="Google Shape;520;p71"/>
          <p:cNvSpPr txBox="1"/>
          <p:nvPr>
            <p:ph idx="1" type="body"/>
          </p:nvPr>
        </p:nvSpPr>
        <p:spPr>
          <a:xfrm>
            <a:off x="1257300" y="1200150"/>
            <a:ext cx="75294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"/>
              <a:buNone/>
            </a:pPr>
            <a:r>
              <a:rPr b="1" lang="en" sz="1738">
                <a:solidFill>
                  <a:srgbClr val="00341B"/>
                </a:solidFill>
              </a:rPr>
              <a:t>Expansion across geography for other States</a:t>
            </a:r>
            <a:endParaRPr b="1" sz="1738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"/>
              <a:buNone/>
            </a:pPr>
            <a:r>
              <a:t/>
            </a:r>
            <a:endParaRPr b="1" sz="1738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"/>
              <a:buNone/>
            </a:pPr>
            <a:r>
              <a:rPr b="1" lang="en" sz="1738">
                <a:solidFill>
                  <a:srgbClr val="00341B"/>
                </a:solidFill>
              </a:rPr>
              <a:t>Developing a Similar Model for other industries say Fashion</a:t>
            </a:r>
            <a:endParaRPr b="1" sz="1738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"/>
              <a:buNone/>
            </a:pPr>
            <a:r>
              <a:t/>
            </a:r>
            <a:endParaRPr b="1" sz="1738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"/>
              <a:buNone/>
            </a:pPr>
            <a:r>
              <a:rPr b="1" lang="en" sz="1738">
                <a:solidFill>
                  <a:srgbClr val="00341B"/>
                </a:solidFill>
              </a:rPr>
              <a:t>AI based Menu Generator</a:t>
            </a:r>
            <a:endParaRPr b="1" sz="1738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"/>
              <a:buNone/>
            </a:pPr>
            <a:r>
              <a:t/>
            </a:r>
            <a:endParaRPr b="1" sz="1738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"/>
              <a:buNone/>
            </a:pPr>
            <a:r>
              <a:rPr b="1" lang="en" sz="1738">
                <a:solidFill>
                  <a:srgbClr val="00341B"/>
                </a:solidFill>
              </a:rPr>
              <a:t>Sustainability and Ethical Eating Trends </a:t>
            </a:r>
            <a:endParaRPr b="1" sz="1738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"/>
              <a:buNone/>
            </a:pPr>
            <a:r>
              <a:t/>
            </a:r>
            <a:endParaRPr b="1" sz="1738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"/>
              <a:buNone/>
            </a:pPr>
            <a:r>
              <a:rPr b="1" lang="en" sz="1738">
                <a:solidFill>
                  <a:srgbClr val="00341B"/>
                </a:solidFill>
              </a:rPr>
              <a:t>Federated Learning and in house consultancy for Customers Preference </a:t>
            </a:r>
            <a:endParaRPr b="1" sz="1738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60"/>
              <a:buNone/>
            </a:pPr>
            <a:r>
              <a:t/>
            </a:r>
            <a:endParaRPr b="1" sz="1050">
              <a:solidFill>
                <a:srgbClr val="00341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60"/>
              <a:buFont typeface="Arial"/>
              <a:buNone/>
            </a:pPr>
            <a:r>
              <a:t/>
            </a:r>
            <a:endParaRPr sz="812">
              <a:solidFill>
                <a:srgbClr val="00341B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60"/>
              <a:buNone/>
            </a:pPr>
            <a:r>
              <a:t/>
            </a:r>
            <a:endParaRPr sz="670"/>
          </a:p>
        </p:txBody>
      </p:sp>
      <p:pic>
        <p:nvPicPr>
          <p:cNvPr descr="Modeling Icon PNG Images, Vectors Free Download - Pngtree" id="521" name="Google Shape;52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749" y="1718146"/>
            <a:ext cx="615949" cy="61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ning - Free industry icons" id="522" name="Google Shape;522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894" y="1200160"/>
            <a:ext cx="493660" cy="49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750" y="3784575"/>
            <a:ext cx="615950" cy="615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899" y="3082067"/>
            <a:ext cx="493650" cy="493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1375" y="2423438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0" y="92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400">
                <a:solidFill>
                  <a:srgbClr val="00341B"/>
                </a:solidFill>
              </a:rPr>
              <a:t>Business Relevance</a:t>
            </a:r>
            <a:endParaRPr sz="2400">
              <a:solidFill>
                <a:srgbClr val="00341B"/>
              </a:solidFill>
            </a:endParaRPr>
          </a:p>
        </p:txBody>
      </p:sp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0" y="3469225"/>
            <a:ext cx="93171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b="1" lang="en" sz="1650">
                <a:solidFill>
                  <a:srgbClr val="00341B"/>
                </a:solidFill>
              </a:rPr>
              <a:t>1 Million Restaurants 		      $ 1.09 Trillion Revenue	        13.2 Million People Employed </a:t>
            </a:r>
            <a:endParaRPr b="1" sz="1650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b="1" lang="en" sz="1650">
                <a:solidFill>
                  <a:srgbClr val="00341B"/>
                </a:solidFill>
              </a:rPr>
              <a:t>							</a:t>
            </a:r>
            <a:r>
              <a:rPr lang="en" sz="1550">
                <a:solidFill>
                  <a:srgbClr val="434343"/>
                </a:solidFill>
              </a:rPr>
              <a:t>&gt; GDP of </a:t>
            </a:r>
            <a:r>
              <a:rPr lang="en" sz="1550">
                <a:solidFill>
                  <a:srgbClr val="434343"/>
                </a:solidFill>
              </a:rPr>
              <a:t>Switzerland</a:t>
            </a:r>
            <a:r>
              <a:rPr lang="en" sz="1550">
                <a:solidFill>
                  <a:srgbClr val="434343"/>
                </a:solidFill>
              </a:rPr>
              <a:t>		&gt; Population of Belgium</a:t>
            </a:r>
            <a:endParaRPr sz="1550">
              <a:solidFill>
                <a:srgbClr val="434343"/>
              </a:solidFill>
            </a:endParaRPr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25" y="1923150"/>
            <a:ext cx="1602000" cy="16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438" y="1963113"/>
            <a:ext cx="1217276" cy="121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1775" y="2025325"/>
            <a:ext cx="1092850" cy="10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0" y="92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400">
                <a:solidFill>
                  <a:srgbClr val="00341B"/>
                </a:solidFill>
              </a:rPr>
              <a:t>Taste Buds - A startup to keep you ahead of the trend</a:t>
            </a:r>
            <a:endParaRPr sz="2400">
              <a:solidFill>
                <a:srgbClr val="00341B"/>
              </a:solidFill>
            </a:endParaRPr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075" y="1279925"/>
            <a:ext cx="3097875" cy="31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6"/>
          <p:cNvSpPr txBox="1"/>
          <p:nvPr>
            <p:ph idx="1" type="body"/>
          </p:nvPr>
        </p:nvSpPr>
        <p:spPr>
          <a:xfrm>
            <a:off x="792225" y="971550"/>
            <a:ext cx="50859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b="1" lang="en" sz="1650">
                <a:solidFill>
                  <a:srgbClr val="00341B"/>
                </a:solidFill>
              </a:rPr>
              <a:t>Trends Predictions for Cuisines and Dishes</a:t>
            </a:r>
            <a:endParaRPr b="1" sz="1650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t/>
            </a:r>
            <a:endParaRPr b="1" sz="1650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b="1" lang="en" sz="1650">
                <a:solidFill>
                  <a:srgbClr val="00341B"/>
                </a:solidFill>
              </a:rPr>
              <a:t>Menu Optimization </a:t>
            </a:r>
            <a:r>
              <a:rPr lang="en" sz="1650">
                <a:solidFill>
                  <a:srgbClr val="00341B"/>
                </a:solidFill>
              </a:rPr>
              <a:t>viz a viz Trends and Dietary Considerations </a:t>
            </a:r>
            <a:endParaRPr sz="1650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t/>
            </a:r>
            <a:endParaRPr sz="1650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b="1" lang="en" sz="1650">
                <a:solidFill>
                  <a:srgbClr val="00341B"/>
                </a:solidFill>
              </a:rPr>
              <a:t>Neighbourhood Healthiness </a:t>
            </a:r>
            <a:r>
              <a:rPr lang="en" sz="1650">
                <a:solidFill>
                  <a:srgbClr val="00341B"/>
                </a:solidFill>
              </a:rPr>
              <a:t>Tracker and Index</a:t>
            </a:r>
            <a:endParaRPr sz="1650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br>
              <a:rPr b="1" lang="en" sz="1650">
                <a:solidFill>
                  <a:srgbClr val="00341B"/>
                </a:solidFill>
              </a:rPr>
            </a:br>
            <a:r>
              <a:rPr b="1" lang="en" sz="1650">
                <a:solidFill>
                  <a:srgbClr val="00341B"/>
                </a:solidFill>
              </a:rPr>
              <a:t>Restaurants Healthiness Index </a:t>
            </a:r>
            <a:endParaRPr b="1" sz="1650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t/>
            </a:r>
            <a:endParaRPr b="1" sz="1650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lang="en" sz="1650">
                <a:solidFill>
                  <a:srgbClr val="00341B"/>
                </a:solidFill>
              </a:rPr>
              <a:t>Culinary</a:t>
            </a:r>
            <a:r>
              <a:rPr b="1" lang="en" sz="1650">
                <a:solidFill>
                  <a:srgbClr val="00341B"/>
                </a:solidFill>
              </a:rPr>
              <a:t> Tourism Guide</a:t>
            </a:r>
            <a:endParaRPr b="1" sz="1650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t/>
            </a:r>
            <a:endParaRPr b="1" sz="1650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b="1" lang="en" sz="1650">
                <a:solidFill>
                  <a:srgbClr val="00341B"/>
                </a:solidFill>
              </a:rPr>
              <a:t>Restaurant Investment and Operations </a:t>
            </a:r>
            <a:r>
              <a:rPr lang="en" sz="1650">
                <a:solidFill>
                  <a:srgbClr val="00341B"/>
                </a:solidFill>
              </a:rPr>
              <a:t>Optimization</a:t>
            </a:r>
            <a:endParaRPr sz="1650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t/>
            </a:r>
            <a:endParaRPr b="1" sz="1650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b="1" lang="en" sz="1650">
                <a:solidFill>
                  <a:srgbClr val="00341B"/>
                </a:solidFill>
              </a:rPr>
              <a:t>Suppliers Inventory Planning</a:t>
            </a:r>
            <a:r>
              <a:rPr lang="en" sz="1650">
                <a:solidFill>
                  <a:srgbClr val="00341B"/>
                </a:solidFill>
              </a:rPr>
              <a:t> and Ordering Recommendation</a:t>
            </a:r>
            <a:endParaRPr sz="1650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t/>
            </a:r>
            <a:endParaRPr sz="1650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t/>
            </a:r>
            <a:endParaRPr sz="1650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t/>
            </a:r>
            <a:endParaRPr sz="1650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t/>
            </a:r>
            <a:endParaRPr b="1" sz="1650">
              <a:solidFill>
                <a:srgbClr val="00341B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40"/>
              <a:buFont typeface="Arial"/>
              <a:buNone/>
            </a:pPr>
            <a:r>
              <a:t/>
            </a:r>
            <a:endParaRPr sz="1262">
              <a:solidFill>
                <a:srgbClr val="00341B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40"/>
              <a:buNone/>
            </a:pPr>
            <a:r>
              <a:t/>
            </a:r>
            <a:endParaRPr sz="1030"/>
          </a:p>
        </p:txBody>
      </p:sp>
      <p:pic>
        <p:nvPicPr>
          <p:cNvPr descr="Modeling Icon PNG Images, Vectors Free Download - Pngtree" id="206" name="Google Shape;20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539" y="1533601"/>
            <a:ext cx="500300" cy="500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ning - Free industry icons" id="207" name="Google Shape;20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274" y="973526"/>
            <a:ext cx="462827" cy="4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1188" y="2117826"/>
            <a:ext cx="340988" cy="3409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livery - Free transport icons" id="209" name="Google Shape;209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1562" y="3730927"/>
            <a:ext cx="500298" cy="50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3725" y="4349750"/>
            <a:ext cx="615950" cy="6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1550" y="2542750"/>
            <a:ext cx="500300" cy="4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1547" y="3134888"/>
            <a:ext cx="500300" cy="47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0" y="92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400">
                <a:solidFill>
                  <a:srgbClr val="00341B"/>
                </a:solidFill>
              </a:rPr>
              <a:t>Taste Buds - User Interface and Product Features</a:t>
            </a:r>
            <a:endParaRPr sz="2400">
              <a:solidFill>
                <a:srgbClr val="00341B"/>
              </a:solidFill>
            </a:endParaRPr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1375" y="4045250"/>
            <a:ext cx="980250" cy="9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450" y="826400"/>
            <a:ext cx="3165650" cy="41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4646400" y="971550"/>
            <a:ext cx="41265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b="1" lang="en" sz="1650">
                <a:solidFill>
                  <a:srgbClr val="00341B"/>
                </a:solidFill>
              </a:rPr>
              <a:t>Over 1,000,000 Restaurants </a:t>
            </a:r>
            <a:r>
              <a:rPr lang="en" sz="1650">
                <a:solidFill>
                  <a:srgbClr val="00341B"/>
                </a:solidFill>
              </a:rPr>
              <a:t>covered</a:t>
            </a:r>
            <a:endParaRPr sz="1650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t/>
            </a:r>
            <a:endParaRPr b="1" sz="1650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b="1" lang="en" sz="1650">
                <a:solidFill>
                  <a:srgbClr val="00341B"/>
                </a:solidFill>
              </a:rPr>
              <a:t>7 Product Lines and endless </a:t>
            </a:r>
            <a:r>
              <a:rPr lang="en" sz="1650">
                <a:solidFill>
                  <a:srgbClr val="00341B"/>
                </a:solidFill>
              </a:rPr>
              <a:t>possibilities</a:t>
            </a:r>
            <a:endParaRPr sz="1650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t/>
            </a:r>
            <a:endParaRPr sz="1650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b="1" lang="en" sz="1650">
                <a:solidFill>
                  <a:srgbClr val="00341B"/>
                </a:solidFill>
              </a:rPr>
              <a:t>7,000,000 + Reviews </a:t>
            </a:r>
            <a:r>
              <a:rPr lang="en" sz="1650">
                <a:solidFill>
                  <a:srgbClr val="00341B"/>
                </a:solidFill>
              </a:rPr>
              <a:t>covered</a:t>
            </a:r>
            <a:endParaRPr sz="1650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t/>
            </a:r>
            <a:endParaRPr b="1" sz="1650">
              <a:solidFill>
                <a:srgbClr val="00341B"/>
              </a:solidFill>
            </a:endParaRPr>
          </a:p>
          <a:p>
            <a:pPr indent="0" lvl="0" marL="1143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40"/>
              <a:buNone/>
            </a:pPr>
            <a:r>
              <a:rPr b="1" lang="en" sz="1650">
                <a:solidFill>
                  <a:srgbClr val="00341B"/>
                </a:solidFill>
              </a:rPr>
              <a:t>Artificial Intelligence</a:t>
            </a:r>
            <a:r>
              <a:rPr lang="en" sz="1650">
                <a:solidFill>
                  <a:srgbClr val="00341B"/>
                </a:solidFill>
              </a:rPr>
              <a:t> based Real Time Analysis</a:t>
            </a:r>
            <a:endParaRPr sz="1650">
              <a:solidFill>
                <a:srgbClr val="00341B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40"/>
              <a:buFont typeface="Arial"/>
              <a:buNone/>
            </a:pPr>
            <a:r>
              <a:t/>
            </a:r>
            <a:endParaRPr sz="1262">
              <a:solidFill>
                <a:srgbClr val="00341B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40"/>
              <a:buNone/>
            </a:pPr>
            <a:r>
              <a:t/>
            </a:r>
            <a:endParaRPr sz="103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416052" y="129159"/>
            <a:ext cx="7620049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00341B"/>
                </a:solidFill>
              </a:rPr>
              <a:t>Framework to solve the Problem Slide to be added</a:t>
            </a:r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660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 txBox="1"/>
          <p:nvPr>
            <p:ph type="title"/>
          </p:nvPr>
        </p:nvSpPr>
        <p:spPr>
          <a:xfrm>
            <a:off x="416051" y="129150"/>
            <a:ext cx="2557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41B"/>
              </a:buClr>
              <a:buSzPts val="2100"/>
              <a:buFont typeface="Arial"/>
              <a:buNone/>
            </a:pPr>
            <a:r>
              <a:rPr lang="en" sz="2400">
                <a:solidFill>
                  <a:srgbClr val="00341B"/>
                </a:solidFill>
              </a:rPr>
              <a:t>Why Philadelphia</a:t>
            </a:r>
            <a:endParaRPr sz="2200"/>
          </a:p>
        </p:txBody>
      </p:sp>
      <p:cxnSp>
        <p:nvCxnSpPr>
          <p:cNvPr id="232" name="Google Shape;232;p39"/>
          <p:cNvCxnSpPr/>
          <p:nvPr/>
        </p:nvCxnSpPr>
        <p:spPr>
          <a:xfrm>
            <a:off x="1200150" y="4914900"/>
            <a:ext cx="6669300" cy="0"/>
          </a:xfrm>
          <a:prstGeom prst="straightConnector1">
            <a:avLst/>
          </a:prstGeom>
          <a:noFill/>
          <a:ln cap="flat" cmpd="sng" w="38100">
            <a:solidFill>
              <a:srgbClr val="00550B">
                <a:alpha val="4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Google Shape;233;p39"/>
          <p:cNvSpPr txBox="1"/>
          <p:nvPr>
            <p:ph idx="12" type="sldNum"/>
          </p:nvPr>
        </p:nvSpPr>
        <p:spPr>
          <a:xfrm>
            <a:off x="8743950" y="4735974"/>
            <a:ext cx="22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Scheme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006837"/>
      </a:accent1>
      <a:accent2>
        <a:srgbClr val="4B9506"/>
      </a:accent2>
      <a:accent3>
        <a:srgbClr val="57AE07"/>
      </a:accent3>
      <a:accent4>
        <a:srgbClr val="74D41C"/>
      </a:accent4>
      <a:accent5>
        <a:srgbClr val="004614"/>
      </a:accent5>
      <a:accent6>
        <a:srgbClr val="4D4D4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